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5"/>
  </p:notesMasterIdLst>
  <p:handoutMasterIdLst>
    <p:handoutMasterId r:id="rId16"/>
  </p:handoutMasterIdLst>
  <p:sldIdLst>
    <p:sldId id="269" r:id="rId2"/>
    <p:sldId id="297" r:id="rId3"/>
    <p:sldId id="299" r:id="rId4"/>
    <p:sldId id="300" r:id="rId5"/>
    <p:sldId id="305" r:id="rId6"/>
    <p:sldId id="301" r:id="rId7"/>
    <p:sldId id="302" r:id="rId8"/>
    <p:sldId id="303" r:id="rId9"/>
    <p:sldId id="307" r:id="rId10"/>
    <p:sldId id="304" r:id="rId11"/>
    <p:sldId id="306" r:id="rId12"/>
    <p:sldId id="295" r:id="rId13"/>
    <p:sldId id="296" r:id="rId1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78" autoAdjust="0"/>
    <p:restoredTop sz="50000" autoAdjust="0"/>
  </p:normalViewPr>
  <p:slideViewPr>
    <p:cSldViewPr snapToGrid="0">
      <p:cViewPr varScale="1">
        <p:scale>
          <a:sx n="112" d="100"/>
          <a:sy n="112" d="100"/>
        </p:scale>
        <p:origin x="78" y="96"/>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2021-04-02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2021-04-02</a:t>
            </a:fld>
            <a:endParaRPr lang="en-CA"/>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Open.Canada.ca, the Government of Canada’s Open Data Portal contains over 85,000 open datasets or open information resources. These datasets are published by many different government organizations and covers subject matter on a variety of topic areas. On Open.Canada.ca certain datasets receive several thousand downloads per month, while others receive little to no usage on a monthly basis.  </a:t>
            </a:r>
          </a:p>
          <a:p>
            <a:pPr>
              <a:lnSpc>
                <a:spcPct val="115000"/>
              </a:lnSpc>
              <a:spcAft>
                <a:spcPts val="100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Having the ability to predict the popularity of a dataset at the time of publication would enable open data publishers to surface the most relevant and in demand content to users on the open data portal, as well as determine which newly released datasets to promote via other channels such as social media.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In the last 12 months an average of 365 new open datasets were released each month on Open.Canada.ca. </a:t>
            </a:r>
          </a:p>
          <a:p>
            <a:pPr>
              <a:lnSpc>
                <a:spcPct val="115000"/>
              </a:lnSpc>
              <a:spcAft>
                <a:spcPts val="10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velocity of data release means that it would require significant effort from a person to monitor the release of all these new datasets and use their intuition or some other heuristic to determine what newly released datasets to promote or recommend to users. As such, this problem is well suited to be augmented with a predictive model that can identify newly published datasets at the time of publication which are likely to be popular.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aim of my project was to develop a classifier to analyze the metadata of a newly published dataset on Open.Canada.ca and predict a popularity category that will correspond to the popularity of the dataset as determined by the number of downloads.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analysis within this paper was conducted using R, and leverages the tidymodels framework for model building, training, and evaluation.</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“Open Government Analytics.” Open Government, Government of Canada, 1 February 2021, http://open.canada.ca/en/content/open-government-analytics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2018375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945185" y="737707"/>
            <a:ext cx="8471495" cy="3502520"/>
          </a:xfrm>
        </p:spPr>
        <p:txBody>
          <a:bodyPr>
            <a:noAutofit/>
          </a:bodyPr>
          <a:lstStyle>
            <a:lvl1pPr indent="0">
              <a:lnSpc>
                <a:spcPts val="5100"/>
              </a:lnSpc>
              <a:defRPr sz="4800" cap="none" baseline="0">
                <a:solidFill>
                  <a:schemeClr val="tx1"/>
                </a:solidFill>
              </a:defRPr>
            </a:lvl1pPr>
          </a:lstStyle>
          <a:p>
            <a:r>
              <a:rPr lang="en-US" dirty="0"/>
              <a:t>Click to add the </a:t>
            </a:r>
            <a:br>
              <a:rPr lang="en-US" dirty="0"/>
            </a:br>
            <a:r>
              <a:rPr lang="en-US" dirty="0"/>
              <a:t>document title</a:t>
            </a:r>
            <a:endParaRPr lang="en-CA" dirty="0"/>
          </a:p>
        </p:txBody>
      </p:sp>
      <p:sp>
        <p:nvSpPr>
          <p:cNvPr id="11" name="Subtitle 2"/>
          <p:cNvSpPr>
            <a:spLocks noGrp="1"/>
          </p:cNvSpPr>
          <p:nvPr>
            <p:ph type="subTitle" idx="1" hasCustomPrompt="1"/>
          </p:nvPr>
        </p:nvSpPr>
        <p:spPr bwMode="gray">
          <a:xfrm>
            <a:off x="945185" y="4240227"/>
            <a:ext cx="8471495" cy="5662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117459" y="4241600"/>
            <a:ext cx="5750691" cy="1439108"/>
          </a:xfrm>
        </p:spPr>
        <p:txBody>
          <a:bodyPr>
            <a:noAutofit/>
          </a:bodyPr>
          <a:lstStyle>
            <a:lvl1pPr indent="0">
              <a:lnSpc>
                <a:spcPts val="5100"/>
              </a:lnSpc>
              <a:defRPr sz="4800" cap="none" baseline="0">
                <a:solidFill>
                  <a:schemeClr val="tx1"/>
                </a:solidFill>
              </a:defRPr>
            </a:lvl1pPr>
          </a:lstStyle>
          <a:p>
            <a:r>
              <a:rPr lang="en-US" dirty="0"/>
              <a:t>Click to add the document title </a:t>
            </a:r>
            <a:br>
              <a:rPr lang="en-US" dirty="0"/>
            </a:br>
            <a:endParaRPr lang="en-CA" dirty="0"/>
          </a:p>
        </p:txBody>
      </p:sp>
      <p:sp>
        <p:nvSpPr>
          <p:cNvPr id="9" name="Subtitle 2"/>
          <p:cNvSpPr>
            <a:spLocks noGrp="1"/>
          </p:cNvSpPr>
          <p:nvPr>
            <p:ph type="subTitle" idx="1" hasCustomPrompt="1"/>
          </p:nvPr>
        </p:nvSpPr>
        <p:spPr bwMode="gray">
          <a:xfrm>
            <a:off x="6117459" y="5680708"/>
            <a:ext cx="3368242" cy="671394"/>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10"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14C2EA96-0C1B-453B-9D90-5FA38A075D91}" type="datetime4">
              <a:rPr lang="en-CA" smtClean="0"/>
              <a:t>April 2, 2021</a:t>
            </a:fld>
            <a:r>
              <a:rPr lang="en-CA"/>
              <a:t>     </a:t>
            </a:r>
            <a:r>
              <a:rPr lang="en-CA" dirty="0"/>
              <a:t>|</a:t>
            </a:r>
            <a:endParaRPr lang="en-US" dirty="0"/>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bg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bg1"/>
                </a:solidFill>
              </a:defRPr>
            </a:lvl1pPr>
          </a:lstStyle>
          <a:p>
            <a:fld id="{B2C26AAB-C8C4-497E-8115-67AD4F49E9CB}" type="datetime4">
              <a:rPr lang="en-CA" smtClean="0"/>
              <a:t>April 2, 2021</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bg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C8DEF5F1-23AC-4B9F-99F3-D2BEDACD5095}" type="datetime4">
              <a:rPr lang="en-CA" smtClean="0"/>
              <a:t>April 2, 2021</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1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7194598" y="1465538"/>
            <a:ext cx="4994227"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6" y="1472184"/>
            <a:ext cx="6376667"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2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4642396" y="392415"/>
            <a:ext cx="6362772" cy="4232481"/>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8" y="1472184"/>
            <a:ext cx="4155098"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
        <p:nvSpPr>
          <p:cNvPr id="8" name="Picture Placeholder 5"/>
          <p:cNvSpPr>
            <a:spLocks noGrp="1"/>
          </p:cNvSpPr>
          <p:nvPr>
            <p:ph type="pic" sz="quarter" idx="12" hasCustomPrompt="1"/>
          </p:nvPr>
        </p:nvSpPr>
        <p:spPr>
          <a:xfrm>
            <a:off x="7250463" y="2992635"/>
            <a:ext cx="4339910" cy="302991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Tree>
    <p:extLst>
      <p:ext uri="{BB962C8B-B14F-4D97-AF65-F5344CB8AC3E}">
        <p14:creationId xmlns:p14="http://schemas.microsoft.com/office/powerpoint/2010/main" val="820391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4865" y="-7340"/>
            <a:ext cx="12203689"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3861806" y="845780"/>
            <a:ext cx="8327020"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2" y="0"/>
            <a:ext cx="4681776"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4017149"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8027122" y="6155268"/>
            <a:ext cx="3100814" cy="365125"/>
          </a:xfrm>
          <a:prstGeom prst="rect">
            <a:avLst/>
          </a:prstGeom>
        </p:spPr>
        <p:txBody>
          <a:bodyPr vert="horz" lIns="91440" tIns="45720" rIns="91440" bIns="45720" rtlCol="0" anchor="ctr"/>
          <a:lstStyle>
            <a:lvl1pPr algn="r">
              <a:defRPr sz="1400" baseline="0">
                <a:solidFill>
                  <a:schemeClr val="tx1"/>
                </a:solidFill>
              </a:defRPr>
            </a:lvl1pPr>
          </a:lstStyle>
          <a:p>
            <a:fld id="{5C5FB9C9-EE54-441F-8402-80FD6B5551F2}" type="datetime4">
              <a:rPr lang="en-CA" smtClean="0"/>
              <a:t>April 2, 2021</a:t>
            </a:fld>
            <a:r>
              <a:rPr lang="en-CA"/>
              <a:t>     </a:t>
            </a:r>
            <a:r>
              <a:rPr lang="en-CA" dirty="0"/>
              <a:t>|</a:t>
            </a:r>
            <a:endParaRPr lang="en-US" dirty="0"/>
          </a:p>
        </p:txBody>
      </p:sp>
      <p:sp>
        <p:nvSpPr>
          <p:cNvPr id="13"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945185" y="737707"/>
            <a:ext cx="8471495" cy="2981242"/>
          </a:xfrm>
        </p:spPr>
        <p:txBody>
          <a:bodyPr>
            <a:noAutofit/>
          </a:bodyPr>
          <a:lstStyle>
            <a:lvl1pPr indent="0">
              <a:lnSpc>
                <a:spcPts val="5100"/>
              </a:lnSpc>
              <a:defRPr sz="4800" cap="none" baseline="0">
                <a:solidFill>
                  <a:srgbClr val="FFFFFF"/>
                </a:solidFill>
              </a:defRPr>
            </a:lvl1pPr>
          </a:lstStyle>
          <a:p>
            <a:r>
              <a:rPr lang="en-US" dirty="0"/>
              <a:t>Click to add the </a:t>
            </a:r>
            <a:br>
              <a:rPr lang="en-US" dirty="0"/>
            </a:br>
            <a:r>
              <a:rPr lang="en-US" dirty="0"/>
              <a:t>document title</a:t>
            </a:r>
            <a:endParaRPr lang="en-CA" dirty="0"/>
          </a:p>
        </p:txBody>
      </p:sp>
      <p:sp>
        <p:nvSpPr>
          <p:cNvPr id="10" name="Subtitle 2"/>
          <p:cNvSpPr>
            <a:spLocks noGrp="1"/>
          </p:cNvSpPr>
          <p:nvPr>
            <p:ph type="subTitle" idx="1" hasCustomPrompt="1"/>
          </p:nvPr>
        </p:nvSpPr>
        <p:spPr bwMode="gray">
          <a:xfrm>
            <a:off x="945185" y="3734159"/>
            <a:ext cx="8471495" cy="1072335"/>
          </a:xfrm>
        </p:spPr>
        <p:txBody>
          <a:bodyPr anchor="b" anchorCtr="0">
            <a:noAutofit/>
          </a:bodyPr>
          <a:lstStyle>
            <a:lvl1pPr marL="0" indent="0" algn="l">
              <a:lnSpc>
                <a:spcPct val="90000"/>
              </a:lnSpc>
              <a:spcBef>
                <a:spcPts val="0"/>
              </a:spcBef>
              <a:buNone/>
              <a:defRPr sz="3200" cap="none" baseline="0">
                <a:solidFill>
                  <a:srgbClr val="FFFFFF"/>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1"/>
            <a:ext cx="7895541"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6559780" y="1"/>
            <a:ext cx="5629044"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5382723" y="3214456"/>
            <a:ext cx="6806100"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8055339" y="6155268"/>
            <a:ext cx="3072598" cy="365125"/>
          </a:xfrm>
          <a:prstGeom prst="rect">
            <a:avLst/>
          </a:prstGeom>
        </p:spPr>
        <p:txBody>
          <a:bodyPr vert="horz" lIns="91440" tIns="45720" rIns="91440" bIns="45720" rtlCol="0" anchor="ctr"/>
          <a:lstStyle>
            <a:lvl1pPr algn="r">
              <a:defRPr sz="1400" baseline="0">
                <a:solidFill>
                  <a:schemeClr val="tx1"/>
                </a:solidFill>
              </a:defRPr>
            </a:lvl1pPr>
          </a:lstStyle>
          <a:p>
            <a:fld id="{F1661548-9466-490A-95F7-5CE8DEB29254}" type="datetime4">
              <a:rPr lang="en-CA" smtClean="0"/>
              <a:t>April 2, 2021</a:t>
            </a:fld>
            <a:r>
              <a:rPr lang="en-CA"/>
              <a:t>     </a:t>
            </a:r>
            <a:r>
              <a:rPr lang="en-CA" dirty="0"/>
              <a:t>|</a:t>
            </a:r>
            <a:endParaRPr lang="en-US" dirty="0"/>
          </a:p>
        </p:txBody>
      </p:sp>
      <p:sp>
        <p:nvSpPr>
          <p:cNvPr id="15"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30855" y="404485"/>
            <a:ext cx="10485806"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r>
              <a:rPr lang="en-CA" dirty="0"/>
              <a:t>|</a:t>
            </a:r>
            <a:endParaRPr lang="en-US" dirty="0"/>
          </a:p>
        </p:txBody>
      </p:sp>
      <p:sp>
        <p:nvSpPr>
          <p:cNvPr id="5"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87984" y="475061"/>
            <a:ext cx="4259113"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487984" y="3607699"/>
            <a:ext cx="4259113"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87984" y="1251896"/>
            <a:ext cx="4259113" cy="1993010"/>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487984" y="3600955"/>
            <a:ext cx="1583577" cy="528820"/>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54929" y="3904417"/>
            <a:ext cx="5475071" cy="1421191"/>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5954929" y="5404022"/>
            <a:ext cx="5475071" cy="689121"/>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79859" y="542092"/>
            <a:ext cx="3368242" cy="26868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479859" y="3467100"/>
            <a:ext cx="3368242" cy="1006793"/>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6509" y="1294568"/>
            <a:ext cx="5549466" cy="1439108"/>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346509" y="2962275"/>
            <a:ext cx="3368242" cy="1006793"/>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880534" y="4054793"/>
            <a:ext cx="5549466" cy="1439108"/>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5880534" y="5484376"/>
            <a:ext cx="3368242" cy="671394"/>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403334" y="2907963"/>
            <a:ext cx="4302891" cy="1439108"/>
          </a:xfrm>
        </p:spPr>
        <p:txBody>
          <a:bodyPr>
            <a:noAutofit/>
          </a:bodyPr>
          <a:lstStyle>
            <a:lvl1pPr indent="0">
              <a:lnSpc>
                <a:spcPts val="5100"/>
              </a:lnSpc>
              <a:defRPr sz="4800" cap="none" baseline="0">
                <a:solidFill>
                  <a:schemeClr val="tx1"/>
                </a:solidFill>
              </a:defRPr>
            </a:lvl1pPr>
          </a:lstStyle>
          <a:p>
            <a:r>
              <a:rPr lang="en-US" dirty="0"/>
              <a:t>Click to add </a:t>
            </a:r>
            <a:br>
              <a:rPr lang="en-US" dirty="0"/>
            </a:br>
            <a:r>
              <a:rPr lang="en-US" dirty="0"/>
              <a:t>the document </a:t>
            </a:r>
            <a:br>
              <a:rPr lang="en-US" dirty="0"/>
            </a:br>
            <a:r>
              <a:rPr lang="en-US" dirty="0"/>
              <a:t>title</a:t>
            </a:r>
            <a:endParaRPr lang="en-CA" dirty="0"/>
          </a:p>
        </p:txBody>
      </p:sp>
      <p:sp>
        <p:nvSpPr>
          <p:cNvPr id="9" name="Subtitle 2"/>
          <p:cNvSpPr>
            <a:spLocks noGrp="1"/>
          </p:cNvSpPr>
          <p:nvPr>
            <p:ph type="subTitle" idx="1" hasCustomPrompt="1"/>
          </p:nvPr>
        </p:nvSpPr>
        <p:spPr bwMode="gray">
          <a:xfrm>
            <a:off x="7498584" y="4990941"/>
            <a:ext cx="3368242" cy="671394"/>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297" y="392415"/>
            <a:ext cx="11256825"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487297" y="1472184"/>
            <a:ext cx="11256825"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8" name="Slide Number Placeholder 7"/>
          <p:cNvSpPr>
            <a:spLocks noGrp="1"/>
          </p:cNvSpPr>
          <p:nvPr>
            <p:ph type="sldNum" sz="quarter" idx="4"/>
          </p:nvPr>
        </p:nvSpPr>
        <p:spPr>
          <a:xfrm>
            <a:off x="11162270" y="6155268"/>
            <a:ext cx="440488"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53" r:id="rId15"/>
    <p:sldLayoutId id="2147483654" r:id="rId16"/>
    <p:sldLayoutId id="2147483655" r:id="rId17"/>
    <p:sldLayoutId id="2147483656" r:id="rId18"/>
    <p:sldLayoutId id="2147483657" r:id="rId19"/>
    <p:sldLayoutId id="2147483658" r:id="rId20"/>
    <p:sldLayoutId id="2147483661" r:id="rId21"/>
    <p:sldLayoutId id="2147483662" r:id="rId22"/>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tLittle/Ryerson-Big-Data-Analytics-Final-Project/tree/master/.github/workflows" TargetMode="External"/><Relationship Id="rId2" Type="http://schemas.openxmlformats.org/officeDocument/2006/relationships/hyperlink" Target="https://github.com/PatLittle/Ryerson-Big-Data-Analytics-Final-Project/blob/master/final-report/model-in-production.R"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hyperlink" Target="https://open.canada.ca/data/en/dataset/c4c5c7f1-bfa6-4ff6-b4a0-c164cb2060f7"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606" y="447758"/>
            <a:ext cx="4605867" cy="2981242"/>
          </a:xfrm>
        </p:spPr>
        <p:txBody>
          <a:bodyPr/>
          <a:lstStyle/>
          <a:p>
            <a:pPr>
              <a:lnSpc>
                <a:spcPct val="150000"/>
              </a:lnSpc>
            </a:pPr>
            <a:r>
              <a:rPr lang="en-CA" sz="2400" dirty="0">
                <a:solidFill>
                  <a:schemeClr val="tx2">
                    <a:lumMod val="75000"/>
                  </a:schemeClr>
                </a:solidFill>
                <a:latin typeface="CMR17"/>
                <a:ea typeface="Times New Roman" panose="02020603050405020304" pitchFamily="18" charset="0"/>
                <a:cs typeface="CMR17"/>
              </a:rPr>
              <a:t>CIND820 Final Project</a:t>
            </a:r>
            <a:br>
              <a:rPr lang="en-CA" sz="1800" dirty="0">
                <a:solidFill>
                  <a:schemeClr val="tx2">
                    <a:lumMod val="75000"/>
                  </a:schemeClr>
                </a:solidFill>
                <a:latin typeface="CMR17"/>
                <a:ea typeface="Times New Roman" panose="02020603050405020304" pitchFamily="18" charset="0"/>
                <a:cs typeface="CMR17"/>
              </a:rPr>
            </a:br>
            <a:br>
              <a:rPr lang="en-CA" sz="1800" dirty="0">
                <a:solidFill>
                  <a:schemeClr val="tx2">
                    <a:lumMod val="75000"/>
                  </a:schemeClr>
                </a:solidFill>
                <a:latin typeface="CMR17"/>
                <a:ea typeface="Times New Roman" panose="02020603050405020304" pitchFamily="18" charset="0"/>
                <a:cs typeface="CMR17"/>
              </a:rPr>
            </a:br>
            <a:r>
              <a:rPr lang="en-CA" sz="2400" b="1" kern="1400" spc="-50"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Predicting Popularity of Open Datasets</a:t>
            </a:r>
            <a:endParaRPr lang="en-US" sz="1800" dirty="0">
              <a:solidFill>
                <a:schemeClr val="tx2">
                  <a:lumMod val="75000"/>
                </a:schemeClr>
              </a:solidFill>
            </a:endParaRPr>
          </a:p>
        </p:txBody>
      </p:sp>
      <p:sp>
        <p:nvSpPr>
          <p:cNvPr id="3" name="Subtitle 2"/>
          <p:cNvSpPr>
            <a:spLocks noGrp="1"/>
          </p:cNvSpPr>
          <p:nvPr>
            <p:ph type="subTitle" idx="1"/>
          </p:nvPr>
        </p:nvSpPr>
        <p:spPr/>
        <p:txBody>
          <a:bodyPr/>
          <a:lstStyle/>
          <a:p>
            <a:pPr marL="0" marR="0">
              <a:spcBef>
                <a:spcPts val="0"/>
              </a:spcBef>
              <a:spcAft>
                <a:spcPts val="0"/>
              </a:spcAft>
              <a:tabLst>
                <a:tab pos="2971800" algn="ctr"/>
                <a:tab pos="5943600" algn="r"/>
              </a:tabLst>
            </a:pPr>
            <a:r>
              <a:rPr lang="en-CA" sz="1600" dirty="0">
                <a:ea typeface="Times New Roman" panose="02020603050405020304" pitchFamily="18" charset="0"/>
                <a:cs typeface="Times New Roman" panose="02020603050405020304" pitchFamily="18" charset="0"/>
              </a:rPr>
              <a:t>Patrick Little</a:t>
            </a:r>
          </a:p>
          <a:p>
            <a:pPr marL="0" marR="0">
              <a:spcBef>
                <a:spcPts val="0"/>
              </a:spcBef>
              <a:spcAft>
                <a:spcPts val="0"/>
              </a:spcAft>
              <a:tabLst>
                <a:tab pos="2971800" algn="ctr"/>
                <a:tab pos="5943600" algn="r"/>
              </a:tabLst>
            </a:pPr>
            <a:r>
              <a:rPr lang="en-CA" sz="1600" dirty="0"/>
              <a:t>500933106</a:t>
            </a:r>
            <a:endParaRPr lang="en-CA" sz="1600" dirty="0">
              <a:ea typeface="Times New Roman" panose="02020603050405020304" pitchFamily="18" charset="0"/>
              <a:cs typeface="Times New Roman" panose="02020603050405020304" pitchFamily="18" charset="0"/>
            </a:endParaRPr>
          </a:p>
          <a:p>
            <a:pPr marL="0" marR="0">
              <a:spcBef>
                <a:spcPts val="0"/>
              </a:spcBef>
              <a:spcAft>
                <a:spcPts val="0"/>
              </a:spcAft>
              <a:tabLst>
                <a:tab pos="2971800" algn="ctr"/>
                <a:tab pos="5943600" algn="r"/>
              </a:tabLst>
            </a:pPr>
            <a:endParaRPr lang="en-CA" sz="160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19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91E295-7551-4011-8FBC-2311E91F8C40}"/>
              </a:ext>
            </a:extLst>
          </p:cNvPr>
          <p:cNvSpPr>
            <a:spLocks noGrp="1"/>
          </p:cNvSpPr>
          <p:nvPr>
            <p:ph type="title"/>
          </p:nvPr>
        </p:nvSpPr>
        <p:spPr/>
        <p:txBody>
          <a:bodyPr/>
          <a:lstStyle/>
          <a:p>
            <a:r>
              <a:rPr lang="en-CA" dirty="0"/>
              <a:t>Conclusions</a:t>
            </a:r>
          </a:p>
        </p:txBody>
      </p:sp>
      <p:graphicFrame>
        <p:nvGraphicFramePr>
          <p:cNvPr id="6" name="Content Placeholder 5">
            <a:extLst>
              <a:ext uri="{FF2B5EF4-FFF2-40B4-BE49-F238E27FC236}">
                <a16:creationId xmlns:a16="http://schemas.microsoft.com/office/drawing/2014/main" id="{3E052699-7986-46CD-BE2D-97164BE44585}"/>
              </a:ext>
            </a:extLst>
          </p:cNvPr>
          <p:cNvGraphicFramePr>
            <a:graphicFrameLocks noGrp="1"/>
          </p:cNvGraphicFramePr>
          <p:nvPr>
            <p:ph idx="1"/>
            <p:extLst>
              <p:ext uri="{D42A27DB-BD31-4B8C-83A1-F6EECF244321}">
                <p14:modId xmlns:p14="http://schemas.microsoft.com/office/powerpoint/2010/main" val="50210760"/>
              </p:ext>
            </p:extLst>
          </p:nvPr>
        </p:nvGraphicFramePr>
        <p:xfrm>
          <a:off x="5860779" y="2914481"/>
          <a:ext cx="5001947" cy="3240786"/>
        </p:xfrm>
        <a:graphic>
          <a:graphicData uri="http://schemas.openxmlformats.org/drawingml/2006/table">
            <a:tbl>
              <a:tblPr firstRow="1" firstCol="1" bandRow="1">
                <a:tableStyleId>{5C22544A-7EE6-4342-B048-85BDC9FD1C3A}</a:tableStyleId>
              </a:tblPr>
              <a:tblGrid>
                <a:gridCol w="1666959">
                  <a:extLst>
                    <a:ext uri="{9D8B030D-6E8A-4147-A177-3AD203B41FA5}">
                      <a16:colId xmlns:a16="http://schemas.microsoft.com/office/drawing/2014/main" val="1279551976"/>
                    </a:ext>
                  </a:extLst>
                </a:gridCol>
                <a:gridCol w="1667494">
                  <a:extLst>
                    <a:ext uri="{9D8B030D-6E8A-4147-A177-3AD203B41FA5}">
                      <a16:colId xmlns:a16="http://schemas.microsoft.com/office/drawing/2014/main" val="3785766646"/>
                    </a:ext>
                  </a:extLst>
                </a:gridCol>
                <a:gridCol w="1667494">
                  <a:extLst>
                    <a:ext uri="{9D8B030D-6E8A-4147-A177-3AD203B41FA5}">
                      <a16:colId xmlns:a16="http://schemas.microsoft.com/office/drawing/2014/main" val="2921294734"/>
                    </a:ext>
                  </a:extLst>
                </a:gridCol>
              </a:tblGrid>
              <a:tr h="161167">
                <a:tc>
                  <a:txBody>
                    <a:bodyPr/>
                    <a:lstStyle/>
                    <a:p>
                      <a:pPr>
                        <a:lnSpc>
                          <a:spcPct val="115000"/>
                        </a:lnSpc>
                        <a:spcAft>
                          <a:spcPts val="1000"/>
                        </a:spcAft>
                      </a:pPr>
                      <a:r>
                        <a:rPr lang="en-US" sz="1100">
                          <a:effectLst/>
                        </a:rPr>
                        <a:t>Prediction / Truth</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15000"/>
                        </a:lnSpc>
                        <a:spcAft>
                          <a:spcPts val="1000"/>
                        </a:spcAft>
                      </a:pPr>
                      <a:r>
                        <a:rPr lang="en-US" sz="1100" dirty="0">
                          <a:effectLst/>
                        </a:rPr>
                        <a:t>False –  Not Popular download</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15000"/>
                        </a:lnSpc>
                        <a:spcAft>
                          <a:spcPts val="1000"/>
                        </a:spcAft>
                      </a:pPr>
                      <a:r>
                        <a:rPr lang="en-US" sz="1100">
                          <a:effectLst/>
                        </a:rPr>
                        <a:t>True – Popular download</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7921537"/>
                  </a:ext>
                </a:extLst>
              </a:tr>
              <a:tr h="1021406">
                <a:tc>
                  <a:txBody>
                    <a:bodyPr/>
                    <a:lstStyle/>
                    <a:p>
                      <a:pPr>
                        <a:lnSpc>
                          <a:spcPct val="115000"/>
                        </a:lnSpc>
                        <a:spcAft>
                          <a:spcPts val="1000"/>
                        </a:spcAft>
                      </a:pPr>
                      <a:r>
                        <a:rPr lang="en-US" sz="1100" dirty="0">
                          <a:effectLst/>
                        </a:rPr>
                        <a:t>Predicted not popular</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15000"/>
                        </a:lnSpc>
                        <a:spcAft>
                          <a:spcPts val="1000"/>
                        </a:spcAft>
                      </a:pPr>
                      <a:r>
                        <a:rPr lang="en-US" sz="1100" dirty="0">
                          <a:effectLst/>
                        </a:rPr>
                        <a:t>Correct prediction</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15000"/>
                        </a:lnSpc>
                        <a:spcAft>
                          <a:spcPts val="1000"/>
                        </a:spcAft>
                      </a:pPr>
                      <a:r>
                        <a:rPr lang="en-US" sz="1100">
                          <a:effectLst/>
                        </a:rPr>
                        <a:t>Here datasets that are popular are not identified by the model as being popular, therefore the model will not highlight these to the relevant stakeholders at the time of creation.</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28770963"/>
                  </a:ext>
                </a:extLst>
              </a:tr>
              <a:tr h="1021406">
                <a:tc>
                  <a:txBody>
                    <a:bodyPr/>
                    <a:lstStyle/>
                    <a:p>
                      <a:pPr>
                        <a:lnSpc>
                          <a:spcPct val="115000"/>
                        </a:lnSpc>
                        <a:spcAft>
                          <a:spcPts val="1000"/>
                        </a:spcAft>
                      </a:pPr>
                      <a:r>
                        <a:rPr lang="en-US" sz="1100">
                          <a:effectLst/>
                        </a:rPr>
                        <a:t>Predicted popular</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15000"/>
                        </a:lnSpc>
                        <a:spcAft>
                          <a:spcPts val="1000"/>
                        </a:spcAft>
                      </a:pPr>
                      <a:r>
                        <a:rPr lang="en-US" sz="1100">
                          <a:effectLst/>
                        </a:rPr>
                        <a:t>Here datasets that are not popular are identified by the model as being popular, therefore the model will be feeding bad predictions to the stakeholders.</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15000"/>
                        </a:lnSpc>
                        <a:spcAft>
                          <a:spcPts val="1000"/>
                        </a:spcAft>
                      </a:pPr>
                      <a:r>
                        <a:rPr lang="en-US" sz="1100" dirty="0">
                          <a:effectLst/>
                        </a:rPr>
                        <a:t>Correct prediction</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80904144"/>
                  </a:ext>
                </a:extLst>
              </a:tr>
            </a:tbl>
          </a:graphicData>
        </a:graphic>
      </p:graphicFrame>
      <p:sp>
        <p:nvSpPr>
          <p:cNvPr id="5" name="Slide Number Placeholder 4">
            <a:extLst>
              <a:ext uri="{FF2B5EF4-FFF2-40B4-BE49-F238E27FC236}">
                <a16:creationId xmlns:a16="http://schemas.microsoft.com/office/drawing/2014/main" id="{D94D955D-AB28-437E-B35A-7E01CB4C2CAC}"/>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7" name="Picture 6">
            <a:extLst>
              <a:ext uri="{FF2B5EF4-FFF2-40B4-BE49-F238E27FC236}">
                <a16:creationId xmlns:a16="http://schemas.microsoft.com/office/drawing/2014/main" id="{EBF9E67A-2E84-462F-9B31-26D312F85958}"/>
              </a:ext>
            </a:extLst>
          </p:cNvPr>
          <p:cNvPicPr/>
          <p:nvPr/>
        </p:nvPicPr>
        <p:blipFill>
          <a:blip r:embed="rId2"/>
          <a:stretch>
            <a:fillRect/>
          </a:stretch>
        </p:blipFill>
        <p:spPr>
          <a:xfrm>
            <a:off x="1995490" y="5519415"/>
            <a:ext cx="2132330" cy="895350"/>
          </a:xfrm>
          <a:prstGeom prst="rect">
            <a:avLst/>
          </a:prstGeom>
        </p:spPr>
      </p:pic>
      <p:sp>
        <p:nvSpPr>
          <p:cNvPr id="8" name="TextBox 7">
            <a:extLst>
              <a:ext uri="{FF2B5EF4-FFF2-40B4-BE49-F238E27FC236}">
                <a16:creationId xmlns:a16="http://schemas.microsoft.com/office/drawing/2014/main" id="{C07407EB-C042-4A7F-9940-D19655C96C8F}"/>
              </a:ext>
            </a:extLst>
          </p:cNvPr>
          <p:cNvSpPr txBox="1"/>
          <p:nvPr/>
        </p:nvSpPr>
        <p:spPr>
          <a:xfrm>
            <a:off x="185340" y="1462263"/>
            <a:ext cx="5437793"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Even with a model accuracy of over 82% the number of type two errors is still relatively high.</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Based on this result one can assume that certain datasets with the potential to be popular remain undiscovered, while a small proportion of non-popular datasets may be surfaced to stakeholders as potentially popular. </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For our research problem, we are willing to accept significant error of both type 1 and type 2 types, as the stakes are relatively low, the aim is to surface relevant content to promote, however we want to maximize the reliability of our predictions.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pic>
        <p:nvPicPr>
          <p:cNvPr id="10" name="Picture 9">
            <a:extLst>
              <a:ext uri="{FF2B5EF4-FFF2-40B4-BE49-F238E27FC236}">
                <a16:creationId xmlns:a16="http://schemas.microsoft.com/office/drawing/2014/main" id="{4D128BD2-0A86-474D-82E9-0CE9062CBE88}"/>
              </a:ext>
            </a:extLst>
          </p:cNvPr>
          <p:cNvPicPr>
            <a:picLocks noChangeAspect="1"/>
          </p:cNvPicPr>
          <p:nvPr/>
        </p:nvPicPr>
        <p:blipFill>
          <a:blip r:embed="rId3"/>
          <a:stretch>
            <a:fillRect/>
          </a:stretch>
        </p:blipFill>
        <p:spPr>
          <a:xfrm>
            <a:off x="9326697" y="5238054"/>
            <a:ext cx="1314633" cy="523948"/>
          </a:xfrm>
          <a:prstGeom prst="rect">
            <a:avLst/>
          </a:prstGeom>
        </p:spPr>
      </p:pic>
      <p:pic>
        <p:nvPicPr>
          <p:cNvPr id="12" name="Picture 11">
            <a:extLst>
              <a:ext uri="{FF2B5EF4-FFF2-40B4-BE49-F238E27FC236}">
                <a16:creationId xmlns:a16="http://schemas.microsoft.com/office/drawing/2014/main" id="{2ADA74B2-E596-44BC-B03F-B1437FC7EF2A}"/>
              </a:ext>
            </a:extLst>
          </p:cNvPr>
          <p:cNvPicPr>
            <a:picLocks noChangeAspect="1"/>
          </p:cNvPicPr>
          <p:nvPr/>
        </p:nvPicPr>
        <p:blipFill>
          <a:blip r:embed="rId4"/>
          <a:stretch>
            <a:fillRect/>
          </a:stretch>
        </p:blipFill>
        <p:spPr>
          <a:xfrm>
            <a:off x="7666215" y="6155267"/>
            <a:ext cx="1286054" cy="533474"/>
          </a:xfrm>
          <a:prstGeom prst="rect">
            <a:avLst/>
          </a:prstGeom>
        </p:spPr>
      </p:pic>
      <p:pic>
        <p:nvPicPr>
          <p:cNvPr id="14" name="Picture 13">
            <a:extLst>
              <a:ext uri="{FF2B5EF4-FFF2-40B4-BE49-F238E27FC236}">
                <a16:creationId xmlns:a16="http://schemas.microsoft.com/office/drawing/2014/main" id="{A29AC424-C711-43A3-A7E8-3256DC8AF0AB}"/>
              </a:ext>
            </a:extLst>
          </p:cNvPr>
          <p:cNvPicPr>
            <a:picLocks noChangeAspect="1"/>
          </p:cNvPicPr>
          <p:nvPr/>
        </p:nvPicPr>
        <p:blipFill>
          <a:blip r:embed="rId5"/>
          <a:stretch>
            <a:fillRect/>
          </a:stretch>
        </p:blipFill>
        <p:spPr>
          <a:xfrm>
            <a:off x="7666215" y="3684169"/>
            <a:ext cx="1286054" cy="504895"/>
          </a:xfrm>
          <a:prstGeom prst="rect">
            <a:avLst/>
          </a:prstGeom>
        </p:spPr>
      </p:pic>
      <p:pic>
        <p:nvPicPr>
          <p:cNvPr id="16" name="Picture 15">
            <a:extLst>
              <a:ext uri="{FF2B5EF4-FFF2-40B4-BE49-F238E27FC236}">
                <a16:creationId xmlns:a16="http://schemas.microsoft.com/office/drawing/2014/main" id="{F64AD765-3DDF-4683-8A06-C64BA91FB29E}"/>
              </a:ext>
            </a:extLst>
          </p:cNvPr>
          <p:cNvPicPr>
            <a:picLocks noChangeAspect="1"/>
          </p:cNvPicPr>
          <p:nvPr/>
        </p:nvPicPr>
        <p:blipFill>
          <a:blip r:embed="rId6"/>
          <a:stretch>
            <a:fillRect/>
          </a:stretch>
        </p:blipFill>
        <p:spPr>
          <a:xfrm>
            <a:off x="10862726" y="3722274"/>
            <a:ext cx="1267002" cy="466790"/>
          </a:xfrm>
          <a:prstGeom prst="rect">
            <a:avLst/>
          </a:prstGeom>
        </p:spPr>
      </p:pic>
    </p:spTree>
    <p:extLst>
      <p:ext uri="{BB962C8B-B14F-4D97-AF65-F5344CB8AC3E}">
        <p14:creationId xmlns:p14="http://schemas.microsoft.com/office/powerpoint/2010/main" val="2371284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B760-3DB5-4151-9940-EAEE1A984790}"/>
              </a:ext>
            </a:extLst>
          </p:cNvPr>
          <p:cNvSpPr>
            <a:spLocks noGrp="1"/>
          </p:cNvSpPr>
          <p:nvPr>
            <p:ph type="title"/>
          </p:nvPr>
        </p:nvSpPr>
        <p:spPr/>
        <p:txBody>
          <a:bodyPr/>
          <a:lstStyle/>
          <a:p>
            <a:r>
              <a:rPr lang="en-CA" dirty="0"/>
              <a:t>Putting our model in production</a:t>
            </a:r>
          </a:p>
        </p:txBody>
      </p:sp>
      <p:sp>
        <p:nvSpPr>
          <p:cNvPr id="3" name="Content Placeholder 2">
            <a:extLst>
              <a:ext uri="{FF2B5EF4-FFF2-40B4-BE49-F238E27FC236}">
                <a16:creationId xmlns:a16="http://schemas.microsoft.com/office/drawing/2014/main" id="{DCF6C7B1-5D6F-43AE-8AC5-6A8D7D7B72BA}"/>
              </a:ext>
            </a:extLst>
          </p:cNvPr>
          <p:cNvSpPr>
            <a:spLocks noGrp="1"/>
          </p:cNvSpPr>
          <p:nvPr>
            <p:ph idx="1"/>
          </p:nvPr>
        </p:nvSpPr>
        <p:spPr>
          <a:xfrm>
            <a:off x="465999" y="804333"/>
            <a:ext cx="11256825" cy="5350935"/>
          </a:xfrm>
        </p:spPr>
        <p:txBody>
          <a:bodyPr>
            <a:normAutofit fontScale="85000" lnSpcReduction="20000"/>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In order to capitalize on the model developed as part of this research an initial attempt to put this model into production was made. This step </a:t>
            </a:r>
            <a:r>
              <a:rPr lang="en-US" sz="1800" dirty="0">
                <a:latin typeface="Calibri" panose="020F0502020204030204" pitchFamily="34" charset="0"/>
                <a:ea typeface="Calibri" panose="020F0502020204030204" pitchFamily="34" charset="0"/>
                <a:cs typeface="Arial" panose="020B0604020202020204" pitchFamily="34" charset="0"/>
              </a:rPr>
              <a:t>was not fully completed during the time allotted to the project.</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latin typeface="Calibri" panose="020F0502020204030204" pitchFamily="34" charset="0"/>
                <a:ea typeface="Calibri" panose="020F0502020204030204" pitchFamily="34" charset="0"/>
                <a:cs typeface="Arial" panose="020B0604020202020204" pitchFamily="34" charset="0"/>
              </a:rPr>
              <a:t>T</a:t>
            </a:r>
            <a:r>
              <a:rPr lang="en-US" sz="1800" dirty="0">
                <a:effectLst/>
                <a:latin typeface="Calibri" panose="020F0502020204030204" pitchFamily="34" charset="0"/>
                <a:ea typeface="Calibri" panose="020F0502020204030204" pitchFamily="34" charset="0"/>
                <a:cs typeface="Arial" panose="020B0604020202020204" pitchFamily="34" charset="0"/>
              </a:rPr>
              <a:t>he data pipeline required for this step has successfully been implemented but modifications to our model need to made to instruct the model how to reliably deal with new factor levels from the data that the model has not been trained on. </a:t>
            </a:r>
          </a:p>
          <a:p>
            <a:endParaRPr lang="en-US" sz="1800" dirty="0">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This required modification of the model will be required before the production model will be suitable to feed popularity predictions to our stakeholders. </a:t>
            </a:r>
          </a:p>
          <a:p>
            <a:endParaRPr lang="en-US" sz="1800" dirty="0">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The model in production has been running hourly thus far and outputting predictions to a .CSV uploaded on </a:t>
            </a:r>
            <a:r>
              <a:rPr lang="en-US" sz="1800" dirty="0" err="1">
                <a:effectLst/>
                <a:latin typeface="Calibri" panose="020F0502020204030204" pitchFamily="34" charset="0"/>
                <a:ea typeface="Calibri" panose="020F0502020204030204" pitchFamily="34" charset="0"/>
                <a:cs typeface="Arial" panose="020B0604020202020204" pitchFamily="34" charset="0"/>
              </a:rPr>
              <a:t>Github</a:t>
            </a:r>
            <a:r>
              <a:rPr lang="en-US" sz="1800" dirty="0">
                <a:effectLst/>
                <a:latin typeface="Calibri" panose="020F0502020204030204" pitchFamily="34" charset="0"/>
                <a:ea typeface="Calibri" panose="020F0502020204030204" pitchFamily="34" charset="0"/>
                <a:cs typeface="Arial" panose="020B0604020202020204" pitchFamily="34" charset="0"/>
              </a:rPr>
              <a:t>. The code for this portion is available at: </a:t>
            </a: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2"/>
              </a:rPr>
              <a:t>https://github.com/PatLittle/Ryerson-Big-Data-Analytics-Final-Project/blob/master/final-report/model-in-production.R</a:t>
            </a:r>
            <a:r>
              <a:rPr lang="en-US" sz="1800" dirty="0">
                <a:effectLst/>
                <a:latin typeface="Calibri" panose="020F0502020204030204" pitchFamily="34" charset="0"/>
                <a:ea typeface="Calibri" panose="020F0502020204030204" pitchFamily="34" charset="0"/>
                <a:cs typeface="Arial" panose="020B0604020202020204" pitchFamily="34" charset="0"/>
              </a:rPr>
              <a:t> and the workflow definition for </a:t>
            </a:r>
            <a:r>
              <a:rPr lang="en-US" sz="1800" dirty="0" err="1">
                <a:effectLst/>
                <a:latin typeface="Calibri" panose="020F0502020204030204" pitchFamily="34" charset="0"/>
                <a:ea typeface="Calibri" panose="020F0502020204030204" pitchFamily="34" charset="0"/>
                <a:cs typeface="Arial" panose="020B0604020202020204" pitchFamily="34" charset="0"/>
              </a:rPr>
              <a:t>Github</a:t>
            </a:r>
            <a:r>
              <a:rPr lang="en-US" sz="1800" dirty="0">
                <a:effectLst/>
                <a:latin typeface="Calibri" panose="020F0502020204030204" pitchFamily="34" charset="0"/>
                <a:ea typeface="Calibri" panose="020F0502020204030204" pitchFamily="34" charset="0"/>
                <a:cs typeface="Arial" panose="020B0604020202020204" pitchFamily="34" charset="0"/>
              </a:rPr>
              <a:t> actions is available at </a:t>
            </a: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https://github.com/PatLittle/Ryerson-Big-Data-Analytics-Final-Project/tree/master/.github/workflows</a:t>
            </a: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Using the CKAN API from Open.Canada.ca we can return a list of newly added datasets by using the </a:t>
            </a:r>
            <a:r>
              <a:rPr lang="en-US" sz="1800" dirty="0">
                <a:solidFill>
                  <a:srgbClr val="C00000"/>
                </a:solidFill>
                <a:effectLst/>
                <a:highlight>
                  <a:srgbClr val="C0C0C0"/>
                </a:highlight>
                <a:latin typeface="Consolas" panose="020B0609020204030204" pitchFamily="49" charset="0"/>
                <a:ea typeface="Calibri" panose="020F0502020204030204" pitchFamily="34" charset="0"/>
                <a:cs typeface="Arial" panose="020B0604020202020204" pitchFamily="34" charset="0"/>
              </a:rPr>
              <a:t>/action/</a:t>
            </a:r>
            <a:r>
              <a:rPr lang="en-US" sz="1800" dirty="0" err="1">
                <a:solidFill>
                  <a:srgbClr val="C00000"/>
                </a:solidFill>
                <a:effectLst/>
                <a:highlight>
                  <a:srgbClr val="C0C0C0"/>
                </a:highlight>
                <a:latin typeface="Consolas" panose="020B0609020204030204" pitchFamily="49" charset="0"/>
                <a:ea typeface="Calibri" panose="020F0502020204030204" pitchFamily="34" charset="0"/>
                <a:cs typeface="Arial" panose="020B0604020202020204" pitchFamily="34" charset="0"/>
              </a:rPr>
              <a:t>package_search</a:t>
            </a:r>
            <a:r>
              <a:rPr lang="en-US" sz="1800" dirty="0">
                <a:solidFill>
                  <a:srgbClr val="C00000"/>
                </a:solidFill>
                <a:effectLst/>
                <a:latin typeface="Consolas" panose="020B0609020204030204" pitchFamily="49"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command with a parameter to sort by recently added datasets. We can then extract the newest dataset added from the JSON object returned. Using the code developed to do the feature extraction to generate the initial dataset for the research we can fit the new datasets into a format that is consumable by our model.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We can then simply use the Predict function within R and feed in our trained model object, and our new data as arguments to receive a prediction of popularity. This code can be easily packaged into a standalone .R script that can run automatically.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Using </a:t>
            </a:r>
            <a:r>
              <a:rPr lang="en-US" sz="1800" dirty="0" err="1">
                <a:effectLst/>
                <a:latin typeface="Calibri" panose="020F0502020204030204" pitchFamily="34" charset="0"/>
                <a:ea typeface="Calibri" panose="020F0502020204030204" pitchFamily="34" charset="0"/>
                <a:cs typeface="Arial" panose="020B0604020202020204" pitchFamily="34" charset="0"/>
              </a:rPr>
              <a:t>Github</a:t>
            </a:r>
            <a:r>
              <a:rPr lang="en-US" sz="1800" dirty="0">
                <a:effectLst/>
                <a:latin typeface="Calibri" panose="020F0502020204030204" pitchFamily="34" charset="0"/>
                <a:ea typeface="Calibri" panose="020F0502020204030204" pitchFamily="34" charset="0"/>
                <a:cs typeface="Arial" panose="020B0604020202020204" pitchFamily="34" charset="0"/>
              </a:rPr>
              <a:t> actions we can dynamically provision a Ubuntu virtual machine and run our production model at a scheduled frequency. We can control the frequency and other parameters by providing a </a:t>
            </a:r>
            <a:r>
              <a:rPr lang="en-US" sz="1800" dirty="0" err="1">
                <a:effectLst/>
                <a:latin typeface="Calibri" panose="020F0502020204030204" pitchFamily="34" charset="0"/>
                <a:ea typeface="Calibri" panose="020F0502020204030204" pitchFamily="34" charset="0"/>
                <a:cs typeface="Arial" panose="020B0604020202020204" pitchFamily="34" charset="0"/>
              </a:rPr>
              <a:t>yaml</a:t>
            </a:r>
            <a:r>
              <a:rPr lang="en-US" sz="1800" dirty="0">
                <a:effectLst/>
                <a:latin typeface="Calibri" panose="020F0502020204030204" pitchFamily="34" charset="0"/>
                <a:ea typeface="Calibri" panose="020F0502020204030204" pitchFamily="34" charset="0"/>
                <a:cs typeface="Arial" panose="020B0604020202020204" pitchFamily="34" charset="0"/>
              </a:rPr>
              <a:t> specification file that defines this workflow. We can also save our prediction outputs to a file to reference at our convenience. </a:t>
            </a:r>
            <a:endParaRPr lang="en-CA" dirty="0"/>
          </a:p>
        </p:txBody>
      </p:sp>
      <p:sp>
        <p:nvSpPr>
          <p:cNvPr id="4" name="Slide Number Placeholder 3">
            <a:extLst>
              <a:ext uri="{FF2B5EF4-FFF2-40B4-BE49-F238E27FC236}">
                <a16:creationId xmlns:a16="http://schemas.microsoft.com/office/drawing/2014/main" id="{F7916BD6-4E0F-497C-8260-6D2CF0F2AB34}"/>
              </a:ext>
            </a:extLst>
          </p:cNvPr>
          <p:cNvSpPr>
            <a:spLocks noGrp="1"/>
          </p:cNvSpPr>
          <p:nvPr>
            <p:ph type="sldNum" sz="quarter" idx="4"/>
          </p:nvPr>
        </p:nvSpPr>
        <p:spPr/>
        <p:txBody>
          <a:bodyPr/>
          <a:lstStyle/>
          <a:p>
            <a:fld id="{E1497D35-93D5-5047-9160-8F9C97C9D015}" type="slidenum">
              <a:rPr lang="en-US" smtClean="0"/>
              <a:pPr/>
              <a:t>11</a:t>
            </a:fld>
            <a:endParaRPr lang="en-US" dirty="0"/>
          </a:p>
        </p:txBody>
      </p:sp>
    </p:spTree>
    <p:extLst>
      <p:ext uri="{BB962C8B-B14F-4D97-AF65-F5344CB8AC3E}">
        <p14:creationId xmlns:p14="http://schemas.microsoft.com/office/powerpoint/2010/main" val="1691015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7D27A3-07AB-4D33-ACD4-40379AB68ED4}"/>
              </a:ext>
            </a:extLst>
          </p:cNvPr>
          <p:cNvSpPr>
            <a:spLocks noGrp="1"/>
          </p:cNvSpPr>
          <p:nvPr>
            <p:ph type="sldNum" sz="quarter" idx="4"/>
          </p:nvPr>
        </p:nvSpPr>
        <p:spPr/>
        <p:txBody>
          <a:bodyPr/>
          <a:lstStyle/>
          <a:p>
            <a:fld id="{E1497D35-93D5-5047-9160-8F9C97C9D015}" type="slidenum">
              <a:rPr lang="en-US" smtClean="0"/>
              <a:pPr/>
              <a:t>12</a:t>
            </a:fld>
            <a:endParaRPr lang="en-US" dirty="0"/>
          </a:p>
        </p:txBody>
      </p:sp>
      <p:sp>
        <p:nvSpPr>
          <p:cNvPr id="8" name="TextBox 7">
            <a:extLst>
              <a:ext uri="{FF2B5EF4-FFF2-40B4-BE49-F238E27FC236}">
                <a16:creationId xmlns:a16="http://schemas.microsoft.com/office/drawing/2014/main" id="{5AAEBE46-9984-4443-A1F9-85C7EF41FC06}"/>
              </a:ext>
            </a:extLst>
          </p:cNvPr>
          <p:cNvSpPr txBox="1"/>
          <p:nvPr/>
        </p:nvSpPr>
        <p:spPr>
          <a:xfrm>
            <a:off x="2113086" y="2348970"/>
            <a:ext cx="7962652" cy="830997"/>
          </a:xfrm>
          <a:prstGeom prst="rect">
            <a:avLst/>
          </a:prstGeom>
          <a:noFill/>
        </p:spPr>
        <p:txBody>
          <a:bodyPr wrap="square">
            <a:spAutoFit/>
          </a:bodyPr>
          <a:lstStyle/>
          <a:p>
            <a:pPr algn="l"/>
            <a:endParaRPr lang="en-CA" sz="800" b="0" i="0" u="none" strike="noStrike" baseline="0" dirty="0">
              <a:solidFill>
                <a:srgbClr val="000000"/>
              </a:solidFill>
              <a:latin typeface="Georgia" panose="02040502050405020303" pitchFamily="18" charset="0"/>
            </a:endParaRPr>
          </a:p>
          <a:p>
            <a:pPr algn="ctr"/>
            <a:r>
              <a:rPr lang="en-CA" sz="4000" b="1" i="0" u="none" strike="noStrike" baseline="0" dirty="0">
                <a:solidFill>
                  <a:schemeClr val="bg1"/>
                </a:solidFill>
                <a:latin typeface="Calibri" panose="020F0502020204030204" pitchFamily="34" charset="0"/>
                <a:cs typeface="Calibri" panose="020F0502020204030204" pitchFamily="34" charset="0"/>
              </a:rPr>
              <a:t>Questions from the Professors</a:t>
            </a:r>
            <a:endParaRPr lang="en-CA" sz="4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1752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66757" y="1891808"/>
            <a:ext cx="9867754" cy="2740226"/>
          </a:xfrm>
        </p:spPr>
        <p:txBody>
          <a:bodyPr/>
          <a:lstStyle/>
          <a:p>
            <a:pPr algn="ctr"/>
            <a:r>
              <a:rPr lang="en-US" sz="6000" dirty="0">
                <a:solidFill>
                  <a:schemeClr val="bg1"/>
                </a:solidFill>
              </a:rPr>
              <a:t>Really enjoyed the program!</a:t>
            </a:r>
          </a:p>
        </p:txBody>
      </p:sp>
      <p:sp>
        <p:nvSpPr>
          <p:cNvPr id="4" name="Slide Number Placeholder 3">
            <a:extLst>
              <a:ext uri="{FF2B5EF4-FFF2-40B4-BE49-F238E27FC236}">
                <a16:creationId xmlns:a16="http://schemas.microsoft.com/office/drawing/2014/main" id="{B2DC30E8-109C-4BB1-9A50-D1F8DAD72C10}"/>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Tree>
    <p:extLst>
      <p:ext uri="{BB962C8B-B14F-4D97-AF65-F5344CB8AC3E}">
        <p14:creationId xmlns:p14="http://schemas.microsoft.com/office/powerpoint/2010/main" val="179687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92915-B82A-4CEA-B423-931CAF1FF678}"/>
              </a:ext>
            </a:extLst>
          </p:cNvPr>
          <p:cNvSpPr>
            <a:spLocks noGrp="1"/>
          </p:cNvSpPr>
          <p:nvPr>
            <p:ph type="title"/>
          </p:nvPr>
        </p:nvSpPr>
        <p:spPr>
          <a:xfrm>
            <a:off x="487297" y="413184"/>
            <a:ext cx="11256825" cy="1069848"/>
          </a:xfrm>
        </p:spPr>
        <p:txBody>
          <a:bodyPr/>
          <a:lstStyle/>
          <a:p>
            <a:r>
              <a:rPr lang="en-CA" dirty="0"/>
              <a:t>Introduction &amp; Problem Statement</a:t>
            </a:r>
          </a:p>
        </p:txBody>
      </p:sp>
      <p:sp>
        <p:nvSpPr>
          <p:cNvPr id="3" name="Content Placeholder 2">
            <a:extLst>
              <a:ext uri="{FF2B5EF4-FFF2-40B4-BE49-F238E27FC236}">
                <a16:creationId xmlns:a16="http://schemas.microsoft.com/office/drawing/2014/main" id="{B89567CC-D17C-4FE6-868C-F40E1CEA0AB1}"/>
              </a:ext>
            </a:extLst>
          </p:cNvPr>
          <p:cNvSpPr>
            <a:spLocks noGrp="1"/>
          </p:cNvSpPr>
          <p:nvPr>
            <p:ph idx="1"/>
          </p:nvPr>
        </p:nvSpPr>
        <p:spPr>
          <a:xfrm>
            <a:off x="487297" y="883628"/>
            <a:ext cx="11256825" cy="4801196"/>
          </a:xfrm>
        </p:spPr>
        <p:txBody>
          <a:bodyPr>
            <a:norm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Open.Canada.ca, the Government of Canada’s Open Data Portal contains over 85,000 open datasets or open information resources. These datasets are published by many different government organizations and covers subject matter on a variety of topic areas.</a:t>
            </a:r>
          </a:p>
          <a:p>
            <a:pPr marL="0" inden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On Open.Canada.ca certain datasets receive several thousand downloads per month, while others receive little to no usage on a monthly basis.</a:t>
            </a:r>
          </a:p>
          <a:p>
            <a:pPr marL="0" inden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Having the ability to predict the popularity of a dataset at the time of publication would enable open data publishers to surface the most relevant and in demand content to users on the open data portal, as well as determine which newly released datasets to promote via other channels such as social media. </a:t>
            </a:r>
          </a:p>
          <a:p>
            <a:endParaRPr lang="en-US" sz="1800" dirty="0">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The aim of my project was to develop a classifier to analyze the metadata of a newly published dataset on Open.Canada.ca and predict a popularity category that will correspond to the popularity of the dataset as determined by the number of downloads.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a:extLst>
              <a:ext uri="{FF2B5EF4-FFF2-40B4-BE49-F238E27FC236}">
                <a16:creationId xmlns:a16="http://schemas.microsoft.com/office/drawing/2014/main" id="{19F81E8D-D840-4C88-90AE-424276BF61AF}"/>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87505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572B8-DF2B-4DBC-B778-00722B1D34C9}"/>
              </a:ext>
            </a:extLst>
          </p:cNvPr>
          <p:cNvSpPr>
            <a:spLocks noGrp="1"/>
          </p:cNvSpPr>
          <p:nvPr>
            <p:ph type="title"/>
          </p:nvPr>
        </p:nvSpPr>
        <p:spPr/>
        <p:txBody>
          <a:bodyPr/>
          <a:lstStyle/>
          <a:p>
            <a:r>
              <a:rPr lang="en-CA" dirty="0"/>
              <a:t>Dataset</a:t>
            </a:r>
          </a:p>
        </p:txBody>
      </p:sp>
      <p:sp>
        <p:nvSpPr>
          <p:cNvPr id="3" name="Content Placeholder 2">
            <a:extLst>
              <a:ext uri="{FF2B5EF4-FFF2-40B4-BE49-F238E27FC236}">
                <a16:creationId xmlns:a16="http://schemas.microsoft.com/office/drawing/2014/main" id="{8BB90F1F-BC56-4A9F-8AB7-5D4AC3497375}"/>
              </a:ext>
            </a:extLst>
          </p:cNvPr>
          <p:cNvSpPr>
            <a:spLocks noGrp="1"/>
          </p:cNvSpPr>
          <p:nvPr>
            <p:ph idx="1"/>
          </p:nvPr>
        </p:nvSpPr>
        <p:spPr/>
        <p:txBody>
          <a:bodyPr/>
          <a:lstStyle/>
          <a:p>
            <a:pPr>
              <a:lnSpc>
                <a:spcPct val="115000"/>
              </a:lnSpc>
              <a:spcAft>
                <a:spcPts val="1000"/>
              </a:spcAft>
            </a:pPr>
            <a:r>
              <a:rPr lang="en-US" sz="1800" dirty="0">
                <a:latin typeface="Calibri" panose="020F0502020204030204" pitchFamily="34" charset="0"/>
                <a:ea typeface="Calibri" panose="020F0502020204030204" pitchFamily="34" charset="0"/>
                <a:cs typeface="Arial" panose="020B0604020202020204" pitchFamily="34" charset="0"/>
              </a:rPr>
              <a:t>M</a:t>
            </a:r>
            <a:r>
              <a:rPr lang="en-US" sz="1800" dirty="0">
                <a:effectLst/>
                <a:latin typeface="Calibri" panose="020F0502020204030204" pitchFamily="34" charset="0"/>
                <a:ea typeface="Calibri" panose="020F0502020204030204" pitchFamily="34" charset="0"/>
                <a:cs typeface="Arial" panose="020B0604020202020204" pitchFamily="34" charset="0"/>
              </a:rPr>
              <a:t>y project relies on two source datasets. </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first dataset is the metadata catalogue from Open.Canada.ca. The Government of Canada publishes an open dataset of the metadata for all the data and information resources available on Open.Canada.ca. This dataset is updated every night with the latest data. This dataset is a JSON lines dataset, where each line of the file is a JSON object representing the metadata of an individual dataset on Open.Canada.ca. As of 2 Feb 2021, there were 87,331 metadata records contained within the metadata catalogue.</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second dataset to be used is a listing of the number of downloads from Open.Canada.ca for the last 12 months, by dataset.  This dataset is published as an .</a:t>
            </a:r>
            <a:r>
              <a:rPr lang="en-US" sz="1800" dirty="0" err="1">
                <a:effectLst/>
                <a:latin typeface="Calibri" panose="020F0502020204030204" pitchFamily="34" charset="0"/>
                <a:ea typeface="Calibri" panose="020F0502020204030204" pitchFamily="34" charset="0"/>
                <a:cs typeface="Arial" panose="020B0604020202020204" pitchFamily="34" charset="0"/>
              </a:rPr>
              <a:t>xls</a:t>
            </a:r>
            <a:r>
              <a:rPr lang="en-US" sz="1800" dirty="0">
                <a:effectLst/>
                <a:latin typeface="Calibri" panose="020F0502020204030204" pitchFamily="34" charset="0"/>
                <a:ea typeface="Calibri" panose="020F0502020204030204" pitchFamily="34" charset="0"/>
                <a:cs typeface="Arial" panose="020B0604020202020204" pitchFamily="34" charset="0"/>
              </a:rPr>
              <a:t> workbook and is updated on the 1</a:t>
            </a:r>
            <a:r>
              <a:rPr lang="en-US" sz="1800" baseline="30000" dirty="0">
                <a:effectLst/>
                <a:latin typeface="Calibri" panose="020F0502020204030204" pitchFamily="34" charset="0"/>
                <a:ea typeface="Calibri" panose="020F0502020204030204" pitchFamily="34" charset="0"/>
                <a:cs typeface="Arial" panose="020B0604020202020204" pitchFamily="34" charset="0"/>
              </a:rPr>
              <a:t>st</a:t>
            </a:r>
            <a:r>
              <a:rPr lang="en-US" sz="1800" dirty="0">
                <a:effectLst/>
                <a:latin typeface="Calibri" panose="020F0502020204030204" pitchFamily="34" charset="0"/>
                <a:ea typeface="Calibri" panose="020F0502020204030204" pitchFamily="34" charset="0"/>
                <a:cs typeface="Arial" panose="020B0604020202020204" pitchFamily="34" charset="0"/>
              </a:rPr>
              <a:t> business day of each month with data from the previous 12 months. This dataset is not packaged in a convenient way for analysis as this excel workbook contains 88 tabs.</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hlinkClick r:id="rId2"/>
              </a:rPr>
              <a:t>https://open.canada.ca/data/en/dataset/c4c5c7f1-bfa6-4ff6-b4a0-c164cb2060f7</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a:extLst>
              <a:ext uri="{FF2B5EF4-FFF2-40B4-BE49-F238E27FC236}">
                <a16:creationId xmlns:a16="http://schemas.microsoft.com/office/drawing/2014/main" id="{2C331954-B1EC-4301-825F-8E8FDB693128}"/>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3988029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0625-057A-4C10-B42D-6659CE88523A}"/>
              </a:ext>
            </a:extLst>
          </p:cNvPr>
          <p:cNvSpPr>
            <a:spLocks noGrp="1"/>
          </p:cNvSpPr>
          <p:nvPr>
            <p:ph type="title"/>
          </p:nvPr>
        </p:nvSpPr>
        <p:spPr/>
        <p:txBody>
          <a:bodyPr/>
          <a:lstStyle/>
          <a:p>
            <a:r>
              <a:rPr lang="en-CA" dirty="0"/>
              <a:t>Dataset Loading</a:t>
            </a:r>
          </a:p>
        </p:txBody>
      </p:sp>
      <p:pic>
        <p:nvPicPr>
          <p:cNvPr id="6" name="Content Placeholder 5">
            <a:extLst>
              <a:ext uri="{FF2B5EF4-FFF2-40B4-BE49-F238E27FC236}">
                <a16:creationId xmlns:a16="http://schemas.microsoft.com/office/drawing/2014/main" id="{89704FE6-C286-4799-A275-5BA83E2E3023}"/>
              </a:ext>
            </a:extLst>
          </p:cNvPr>
          <p:cNvPicPr>
            <a:picLocks noGrp="1" noChangeAspect="1"/>
          </p:cNvPicPr>
          <p:nvPr>
            <p:ph idx="1"/>
          </p:nvPr>
        </p:nvPicPr>
        <p:blipFill>
          <a:blip r:embed="rId2"/>
          <a:stretch>
            <a:fillRect/>
          </a:stretch>
        </p:blipFill>
        <p:spPr>
          <a:xfrm>
            <a:off x="5888346" y="1406201"/>
            <a:ext cx="6300479" cy="1403838"/>
          </a:xfrm>
        </p:spPr>
      </p:pic>
      <p:sp>
        <p:nvSpPr>
          <p:cNvPr id="4" name="Slide Number Placeholder 3">
            <a:extLst>
              <a:ext uri="{FF2B5EF4-FFF2-40B4-BE49-F238E27FC236}">
                <a16:creationId xmlns:a16="http://schemas.microsoft.com/office/drawing/2014/main" id="{8CC952CB-A26E-466C-ADF1-3DBA1B9F921F}"/>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8" name="Picture 7">
            <a:extLst>
              <a:ext uri="{FF2B5EF4-FFF2-40B4-BE49-F238E27FC236}">
                <a16:creationId xmlns:a16="http://schemas.microsoft.com/office/drawing/2014/main" id="{CBB76AA9-34F7-4A9D-9F3E-E66DE746A256}"/>
              </a:ext>
            </a:extLst>
          </p:cNvPr>
          <p:cNvPicPr>
            <a:picLocks noChangeAspect="1"/>
          </p:cNvPicPr>
          <p:nvPr/>
        </p:nvPicPr>
        <p:blipFill>
          <a:blip r:embed="rId3"/>
          <a:stretch>
            <a:fillRect/>
          </a:stretch>
        </p:blipFill>
        <p:spPr>
          <a:xfrm>
            <a:off x="5888346" y="3147646"/>
            <a:ext cx="6300479" cy="3710354"/>
          </a:xfrm>
          <a:prstGeom prst="rect">
            <a:avLst/>
          </a:prstGeom>
        </p:spPr>
      </p:pic>
      <p:sp>
        <p:nvSpPr>
          <p:cNvPr id="9" name="Content Placeholder 2">
            <a:extLst>
              <a:ext uri="{FF2B5EF4-FFF2-40B4-BE49-F238E27FC236}">
                <a16:creationId xmlns:a16="http://schemas.microsoft.com/office/drawing/2014/main" id="{53683E88-41A7-40FC-955F-42941D161202}"/>
              </a:ext>
            </a:extLst>
          </p:cNvPr>
          <p:cNvSpPr txBox="1">
            <a:spLocks/>
          </p:cNvSpPr>
          <p:nvPr/>
        </p:nvSpPr>
        <p:spPr>
          <a:xfrm>
            <a:off x="487297" y="1406201"/>
            <a:ext cx="5293645" cy="4212639"/>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Aft>
                <a:spcPts val="1000"/>
              </a:spcAft>
            </a:pPr>
            <a:r>
              <a:rPr lang="en-US" sz="1800" dirty="0">
                <a:latin typeface="Calibri" panose="020F0502020204030204" pitchFamily="34" charset="0"/>
                <a:ea typeface="Calibri" panose="020F0502020204030204" pitchFamily="34" charset="0"/>
                <a:cs typeface="Arial" panose="020B0604020202020204" pitchFamily="34" charset="0"/>
              </a:rPr>
              <a:t>Turning the 88 tabs into a </a:t>
            </a:r>
            <a:r>
              <a:rPr lang="en-US" sz="1800" dirty="0" err="1">
                <a:latin typeface="Calibri" panose="020F0502020204030204" pitchFamily="34" charset="0"/>
                <a:ea typeface="Calibri" panose="020F0502020204030204" pitchFamily="34" charset="0"/>
                <a:cs typeface="Arial" panose="020B0604020202020204" pitchFamily="34" charset="0"/>
              </a:rPr>
              <a:t>dataframe</a:t>
            </a:r>
            <a:r>
              <a:rPr lang="en-US" sz="1800" dirty="0">
                <a:latin typeface="Calibri" panose="020F0502020204030204" pitchFamily="34" charset="0"/>
                <a:ea typeface="Calibri" panose="020F0502020204030204" pitchFamily="34" charset="0"/>
                <a:cs typeface="Arial" panose="020B0604020202020204" pitchFamily="34" charset="0"/>
              </a:rPr>
              <a:t>. </a:t>
            </a:r>
          </a:p>
          <a:p>
            <a:pPr>
              <a:lnSpc>
                <a:spcPct val="115000"/>
              </a:lnSpc>
              <a:spcAft>
                <a:spcPts val="1000"/>
              </a:spcAft>
            </a:pP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latin typeface="Calibri" panose="020F0502020204030204" pitchFamily="34" charset="0"/>
                <a:ea typeface="Calibri" panose="020F0502020204030204" pitchFamily="34" charset="0"/>
                <a:cs typeface="Arial" panose="020B0604020202020204" pitchFamily="34" charset="0"/>
              </a:rPr>
              <a:t>Consuming the JSON lines object.</a:t>
            </a:r>
          </a:p>
          <a:p>
            <a:pPr marL="0" indent="0">
              <a:lnSpc>
                <a:spcPct val="115000"/>
              </a:lnSpc>
              <a:spcAft>
                <a:spcPts val="1000"/>
              </a:spcAft>
              <a:buNone/>
            </a:pPr>
            <a:endParaRPr lang="en-US" sz="1800" dirty="0">
              <a:latin typeface="Calibri" panose="020F0502020204030204" pitchFamily="34" charset="0"/>
              <a:ea typeface="Calibri" panose="020F0502020204030204" pitchFamily="34" charset="0"/>
              <a:cs typeface="Arial" panose="020B0604020202020204" pitchFamily="34" charset="0"/>
            </a:endParaRPr>
          </a:p>
          <a:p>
            <a:endParaRPr lang="en-CA" dirty="0"/>
          </a:p>
        </p:txBody>
      </p:sp>
    </p:spTree>
    <p:extLst>
      <p:ext uri="{BB962C8B-B14F-4D97-AF65-F5344CB8AC3E}">
        <p14:creationId xmlns:p14="http://schemas.microsoft.com/office/powerpoint/2010/main" val="3181618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6F0C-FF83-4410-AAFA-B626CA1D00AA}"/>
              </a:ext>
            </a:extLst>
          </p:cNvPr>
          <p:cNvSpPr>
            <a:spLocks noGrp="1"/>
          </p:cNvSpPr>
          <p:nvPr>
            <p:ph type="title"/>
          </p:nvPr>
        </p:nvSpPr>
        <p:spPr/>
        <p:txBody>
          <a:bodyPr/>
          <a:lstStyle/>
          <a:p>
            <a:r>
              <a:rPr lang="en-CA" dirty="0"/>
              <a:t>Data manipulation </a:t>
            </a:r>
          </a:p>
        </p:txBody>
      </p:sp>
      <p:sp>
        <p:nvSpPr>
          <p:cNvPr id="3" name="Content Placeholder 2">
            <a:extLst>
              <a:ext uri="{FF2B5EF4-FFF2-40B4-BE49-F238E27FC236}">
                <a16:creationId xmlns:a16="http://schemas.microsoft.com/office/drawing/2014/main" id="{C89664FF-78A9-43F2-B34C-282732C30FE6}"/>
              </a:ext>
            </a:extLst>
          </p:cNvPr>
          <p:cNvSpPr>
            <a:spLocks noGrp="1"/>
          </p:cNvSpPr>
          <p:nvPr>
            <p:ph idx="1"/>
          </p:nvPr>
        </p:nvSpPr>
        <p:spPr>
          <a:xfrm>
            <a:off x="9153461" y="787400"/>
            <a:ext cx="3238119" cy="740290"/>
          </a:xfrm>
        </p:spPr>
        <p:txBody>
          <a:bodyPr>
            <a:normAutofit/>
          </a:bodyPr>
          <a:lstStyle/>
          <a:p>
            <a:r>
              <a:rPr lang="en-CA" sz="1200" dirty="0">
                <a:latin typeface="Calibri" panose="020F0502020204030204" pitchFamily="34" charset="0"/>
                <a:cs typeface="Calibri" panose="020F0502020204030204" pitchFamily="34" charset="0"/>
              </a:rPr>
              <a:t>Taking the dates and converting them to relative numbers of days</a:t>
            </a:r>
          </a:p>
        </p:txBody>
      </p:sp>
      <p:sp>
        <p:nvSpPr>
          <p:cNvPr id="4" name="Slide Number Placeholder 3">
            <a:extLst>
              <a:ext uri="{FF2B5EF4-FFF2-40B4-BE49-F238E27FC236}">
                <a16:creationId xmlns:a16="http://schemas.microsoft.com/office/drawing/2014/main" id="{AC77444D-C7C5-40FC-B660-DF0D3EE95B0A}"/>
              </a:ext>
            </a:extLst>
          </p:cNvPr>
          <p:cNvSpPr>
            <a:spLocks noGrp="1"/>
          </p:cNvSpPr>
          <p:nvPr>
            <p:ph type="sldNum" sz="quarter" idx="4"/>
          </p:nvPr>
        </p:nvSpPr>
        <p:spPr/>
        <p:txBody>
          <a:bodyPr/>
          <a:lstStyle/>
          <a:p>
            <a:fld id="{E1497D35-93D5-5047-9160-8F9C97C9D015}" type="slidenum">
              <a:rPr lang="en-US" smtClean="0"/>
              <a:pPr/>
              <a:t>5</a:t>
            </a:fld>
            <a:endParaRPr lang="en-US" dirty="0"/>
          </a:p>
        </p:txBody>
      </p:sp>
      <p:pic>
        <p:nvPicPr>
          <p:cNvPr id="6" name="Picture 5">
            <a:extLst>
              <a:ext uri="{FF2B5EF4-FFF2-40B4-BE49-F238E27FC236}">
                <a16:creationId xmlns:a16="http://schemas.microsoft.com/office/drawing/2014/main" id="{ABE2A6ED-3A7E-4273-AE79-9E86EA25C499}"/>
              </a:ext>
            </a:extLst>
          </p:cNvPr>
          <p:cNvPicPr>
            <a:picLocks noChangeAspect="1"/>
          </p:cNvPicPr>
          <p:nvPr/>
        </p:nvPicPr>
        <p:blipFill>
          <a:blip r:embed="rId2"/>
          <a:stretch>
            <a:fillRect/>
          </a:stretch>
        </p:blipFill>
        <p:spPr>
          <a:xfrm>
            <a:off x="4238570" y="787400"/>
            <a:ext cx="4948260" cy="6011332"/>
          </a:xfrm>
          <a:prstGeom prst="rect">
            <a:avLst/>
          </a:prstGeom>
        </p:spPr>
      </p:pic>
      <p:sp>
        <p:nvSpPr>
          <p:cNvPr id="9" name="Content Placeholder 2">
            <a:extLst>
              <a:ext uri="{FF2B5EF4-FFF2-40B4-BE49-F238E27FC236}">
                <a16:creationId xmlns:a16="http://schemas.microsoft.com/office/drawing/2014/main" id="{05D72295-B26D-498D-A2AA-910CD60CA341}"/>
              </a:ext>
            </a:extLst>
          </p:cNvPr>
          <p:cNvSpPr txBox="1">
            <a:spLocks/>
          </p:cNvSpPr>
          <p:nvPr/>
        </p:nvSpPr>
        <p:spPr>
          <a:xfrm>
            <a:off x="9153461" y="1336672"/>
            <a:ext cx="3238119" cy="740290"/>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200" dirty="0">
                <a:latin typeface="Calibri" panose="020F0502020204030204" pitchFamily="34" charset="0"/>
                <a:cs typeface="Calibri" panose="020F0502020204030204" pitchFamily="34" charset="0"/>
              </a:rPr>
              <a:t>scaling the number of downloads to 1 year for datasets less than a year old </a:t>
            </a:r>
          </a:p>
        </p:txBody>
      </p:sp>
      <p:sp>
        <p:nvSpPr>
          <p:cNvPr id="10" name="Content Placeholder 2">
            <a:extLst>
              <a:ext uri="{FF2B5EF4-FFF2-40B4-BE49-F238E27FC236}">
                <a16:creationId xmlns:a16="http://schemas.microsoft.com/office/drawing/2014/main" id="{5D18958B-ECAC-4163-9F07-742E46BDC859}"/>
              </a:ext>
            </a:extLst>
          </p:cNvPr>
          <p:cNvSpPr txBox="1">
            <a:spLocks/>
          </p:cNvSpPr>
          <p:nvPr/>
        </p:nvSpPr>
        <p:spPr>
          <a:xfrm>
            <a:off x="9033820" y="2494132"/>
            <a:ext cx="3238119" cy="740290"/>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200" dirty="0">
                <a:latin typeface="Calibri" panose="020F0502020204030204" pitchFamily="34" charset="0"/>
                <a:cs typeface="Calibri" panose="020F0502020204030204" pitchFamily="34" charset="0"/>
              </a:rPr>
              <a:t>Binary encoding the popularity based on our percentile threshold</a:t>
            </a:r>
          </a:p>
        </p:txBody>
      </p:sp>
      <p:sp>
        <p:nvSpPr>
          <p:cNvPr id="11" name="Content Placeholder 2">
            <a:extLst>
              <a:ext uri="{FF2B5EF4-FFF2-40B4-BE49-F238E27FC236}">
                <a16:creationId xmlns:a16="http://schemas.microsoft.com/office/drawing/2014/main" id="{3899F2C1-8B7B-4098-BEBF-8B3441CD2D84}"/>
              </a:ext>
            </a:extLst>
          </p:cNvPr>
          <p:cNvSpPr txBox="1">
            <a:spLocks/>
          </p:cNvSpPr>
          <p:nvPr/>
        </p:nvSpPr>
        <p:spPr>
          <a:xfrm>
            <a:off x="9220199" y="4014097"/>
            <a:ext cx="3238119" cy="740290"/>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200" dirty="0">
                <a:latin typeface="Calibri" panose="020F0502020204030204" pitchFamily="34" charset="0"/>
                <a:cs typeface="Calibri" panose="020F0502020204030204" pitchFamily="34" charset="0"/>
              </a:rPr>
              <a:t>Getting rid of columns we won’t use</a:t>
            </a:r>
          </a:p>
        </p:txBody>
      </p:sp>
      <p:sp>
        <p:nvSpPr>
          <p:cNvPr id="12" name="Content Placeholder 2">
            <a:extLst>
              <a:ext uri="{FF2B5EF4-FFF2-40B4-BE49-F238E27FC236}">
                <a16:creationId xmlns:a16="http://schemas.microsoft.com/office/drawing/2014/main" id="{1262E5FF-FE08-4099-A6D3-31DADA6BF570}"/>
              </a:ext>
            </a:extLst>
          </p:cNvPr>
          <p:cNvSpPr txBox="1">
            <a:spLocks/>
          </p:cNvSpPr>
          <p:nvPr/>
        </p:nvSpPr>
        <p:spPr>
          <a:xfrm>
            <a:off x="9153461" y="4750137"/>
            <a:ext cx="3238119" cy="740290"/>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200" dirty="0" err="1">
                <a:latin typeface="Calibri" panose="020F0502020204030204" pitchFamily="34" charset="0"/>
                <a:cs typeface="Calibri" panose="020F0502020204030204" pitchFamily="34" charset="0"/>
              </a:rPr>
              <a:t>Subsetting</a:t>
            </a:r>
            <a:r>
              <a:rPr lang="en-CA" sz="1200" dirty="0">
                <a:latin typeface="Calibri" panose="020F0502020204030204" pitchFamily="34" charset="0"/>
                <a:cs typeface="Calibri" panose="020F0502020204030204" pitchFamily="34" charset="0"/>
              </a:rPr>
              <a:t> the data to remove a collection type</a:t>
            </a:r>
          </a:p>
        </p:txBody>
      </p:sp>
      <p:sp>
        <p:nvSpPr>
          <p:cNvPr id="13" name="Content Placeholder 2">
            <a:extLst>
              <a:ext uri="{FF2B5EF4-FFF2-40B4-BE49-F238E27FC236}">
                <a16:creationId xmlns:a16="http://schemas.microsoft.com/office/drawing/2014/main" id="{93880D25-B8D5-4A88-9017-CBD91E122017}"/>
              </a:ext>
            </a:extLst>
          </p:cNvPr>
          <p:cNvSpPr txBox="1">
            <a:spLocks/>
          </p:cNvSpPr>
          <p:nvPr/>
        </p:nvSpPr>
        <p:spPr>
          <a:xfrm>
            <a:off x="9153461" y="5572510"/>
            <a:ext cx="3238119" cy="740290"/>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200" dirty="0">
                <a:latin typeface="Calibri" panose="020F0502020204030204" pitchFamily="34" charset="0"/>
                <a:cs typeface="Calibri" panose="020F0502020204030204" pitchFamily="34" charset="0"/>
              </a:rPr>
              <a:t>Encoding our factor variables as numeric</a:t>
            </a:r>
          </a:p>
        </p:txBody>
      </p:sp>
      <p:sp>
        <p:nvSpPr>
          <p:cNvPr id="14" name="TextBox 13">
            <a:extLst>
              <a:ext uri="{FF2B5EF4-FFF2-40B4-BE49-F238E27FC236}">
                <a16:creationId xmlns:a16="http://schemas.microsoft.com/office/drawing/2014/main" id="{E0FDFD48-AD52-46FB-BFC3-76D4A9D091B4}"/>
              </a:ext>
            </a:extLst>
          </p:cNvPr>
          <p:cNvSpPr txBox="1"/>
          <p:nvPr/>
        </p:nvSpPr>
        <p:spPr>
          <a:xfrm>
            <a:off x="76199" y="1058333"/>
            <a:ext cx="4034327" cy="4708981"/>
          </a:xfrm>
          <a:prstGeom prst="rect">
            <a:avLst/>
          </a:prstGeom>
          <a:noFill/>
        </p:spPr>
        <p:txBody>
          <a:bodyPr wrap="square" rtlCol="0">
            <a:spAutoFit/>
          </a:bodyPr>
          <a:lstStyle/>
          <a:p>
            <a:pPr marL="342900" indent="-342900">
              <a:buFont typeface="Arial" panose="020B0604020202020204" pitchFamily="34" charset="0"/>
              <a:buChar char="•"/>
            </a:pPr>
            <a:r>
              <a:rPr lang="en-CA" sz="2000" dirty="0">
                <a:latin typeface="Calibri" panose="020F0502020204030204" pitchFamily="34" charset="0"/>
                <a:cs typeface="Calibri" panose="020F0502020204030204" pitchFamily="34" charset="0"/>
              </a:rPr>
              <a:t>This is a step that I revisited numerous times throughout the project. </a:t>
            </a:r>
            <a:br>
              <a:rPr lang="en-CA" sz="2000" dirty="0">
                <a:latin typeface="Calibri" panose="020F0502020204030204" pitchFamily="34" charset="0"/>
                <a:cs typeface="Calibri" panose="020F0502020204030204" pitchFamily="34" charset="0"/>
              </a:rPr>
            </a:br>
            <a:endParaRPr lang="en-CA"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CA" sz="2000" dirty="0">
                <a:latin typeface="Calibri" panose="020F0502020204030204" pitchFamily="34" charset="0"/>
                <a:cs typeface="Calibri" panose="020F0502020204030204" pitchFamily="34" charset="0"/>
              </a:rPr>
              <a:t>In earlier iterations of the model I was using a One Hot encoding for the factor variables, which was causing model training times in excess of 12 hours. </a:t>
            </a:r>
            <a:br>
              <a:rPr lang="en-CA" sz="2000" dirty="0">
                <a:latin typeface="Calibri" panose="020F0502020204030204" pitchFamily="34" charset="0"/>
                <a:cs typeface="Calibri" panose="020F0502020204030204" pitchFamily="34" charset="0"/>
              </a:rPr>
            </a:br>
            <a:endParaRPr lang="en-CA"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CA" sz="2000" dirty="0">
                <a:latin typeface="Calibri" panose="020F0502020204030204" pitchFamily="34" charset="0"/>
                <a:cs typeface="Calibri" panose="020F0502020204030204" pitchFamily="34" charset="0"/>
              </a:rPr>
              <a:t>Directly encoding our factors as numeric allowed us to remove the One Hot encoding and get a model training time of less than 2 hours.  </a:t>
            </a:r>
          </a:p>
        </p:txBody>
      </p:sp>
    </p:spTree>
    <p:extLst>
      <p:ext uri="{BB962C8B-B14F-4D97-AF65-F5344CB8AC3E}">
        <p14:creationId xmlns:p14="http://schemas.microsoft.com/office/powerpoint/2010/main" val="235155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0CAEC3D6-434B-446C-9787-96993C3B39DE}"/>
              </a:ext>
            </a:extLst>
          </p:cNvPr>
          <p:cNvPicPr>
            <a:picLocks noGrp="1" noChangeAspect="1"/>
          </p:cNvPicPr>
          <p:nvPr>
            <p:ph type="pic" sz="quarter" idx="11"/>
          </p:nvPr>
        </p:nvPicPr>
        <p:blipFill rotWithShape="1">
          <a:blip r:embed="rId2"/>
          <a:stretch/>
        </p:blipFill>
        <p:spPr>
          <a:xfrm>
            <a:off x="7928225" y="1462263"/>
            <a:ext cx="3882573" cy="5392463"/>
          </a:xfrm>
          <a:noFill/>
        </p:spPr>
      </p:pic>
      <p:sp>
        <p:nvSpPr>
          <p:cNvPr id="2" name="Title 1">
            <a:extLst>
              <a:ext uri="{FF2B5EF4-FFF2-40B4-BE49-F238E27FC236}">
                <a16:creationId xmlns:a16="http://schemas.microsoft.com/office/drawing/2014/main" id="{44439C77-31FD-4296-8747-1F629F3C7600}"/>
              </a:ext>
            </a:extLst>
          </p:cNvPr>
          <p:cNvSpPr>
            <a:spLocks noGrp="1"/>
          </p:cNvSpPr>
          <p:nvPr>
            <p:ph type="title"/>
          </p:nvPr>
        </p:nvSpPr>
        <p:spPr>
          <a:xfrm>
            <a:off x="487297" y="392415"/>
            <a:ext cx="11256825" cy="1069848"/>
          </a:xfrm>
        </p:spPr>
        <p:txBody>
          <a:bodyPr anchor="t">
            <a:normAutofit/>
          </a:bodyPr>
          <a:lstStyle/>
          <a:p>
            <a:r>
              <a:rPr lang="en-CA" dirty="0"/>
              <a:t>Models Approach</a:t>
            </a:r>
          </a:p>
        </p:txBody>
      </p:sp>
      <p:sp>
        <p:nvSpPr>
          <p:cNvPr id="3" name="Content Placeholder 2">
            <a:extLst>
              <a:ext uri="{FF2B5EF4-FFF2-40B4-BE49-F238E27FC236}">
                <a16:creationId xmlns:a16="http://schemas.microsoft.com/office/drawing/2014/main" id="{ED73ACB7-243D-48F7-9687-5E802AF94B59}"/>
              </a:ext>
            </a:extLst>
          </p:cNvPr>
          <p:cNvSpPr>
            <a:spLocks noGrp="1"/>
          </p:cNvSpPr>
          <p:nvPr>
            <p:ph idx="1"/>
          </p:nvPr>
        </p:nvSpPr>
        <p:spPr/>
        <p:txBody>
          <a:bodyPr/>
          <a:lstStyle/>
          <a:p>
            <a:r>
              <a:rPr lang="en-US" sz="2800" dirty="0">
                <a:latin typeface="Calibri" panose="020F0502020204030204" pitchFamily="34" charset="0"/>
                <a:ea typeface="Calibri" panose="020F0502020204030204" pitchFamily="34" charset="0"/>
                <a:cs typeface="Arial" panose="020B0604020202020204" pitchFamily="34" charset="0"/>
              </a:rPr>
              <a:t>Using tidymodels within R we can tackle the end-to-end model in an easy to understand and work with framework. </a:t>
            </a:r>
          </a:p>
          <a:p>
            <a:r>
              <a:rPr lang="en-US" sz="2800" dirty="0" err="1">
                <a:latin typeface="Calibri" panose="020F0502020204030204" pitchFamily="34" charset="0"/>
                <a:cs typeface="Arial" panose="020B0604020202020204" pitchFamily="34" charset="0"/>
              </a:rPr>
              <a:t>rsample</a:t>
            </a:r>
            <a:r>
              <a:rPr lang="en-US" sz="2800" dirty="0">
                <a:latin typeface="Calibri" panose="020F0502020204030204" pitchFamily="34" charset="0"/>
                <a:cs typeface="Arial" panose="020B0604020202020204" pitchFamily="34" charset="0"/>
              </a:rPr>
              <a:t> -&gt; setup test and training splits, setup our cross validation</a:t>
            </a:r>
          </a:p>
          <a:p>
            <a:r>
              <a:rPr lang="en-US" sz="2800" dirty="0">
                <a:latin typeface="Calibri" panose="020F0502020204030204" pitchFamily="34" charset="0"/>
                <a:cs typeface="Arial" panose="020B0604020202020204" pitchFamily="34" charset="0"/>
              </a:rPr>
              <a:t>parsnip -&gt; setup model specification</a:t>
            </a:r>
          </a:p>
          <a:p>
            <a:r>
              <a:rPr lang="en-US" sz="2800" dirty="0">
                <a:latin typeface="Calibri" panose="020F0502020204030204" pitchFamily="34" charset="0"/>
                <a:cs typeface="Arial" panose="020B0604020202020204" pitchFamily="34" charset="0"/>
              </a:rPr>
              <a:t>Tune -&gt; tune our hyperparameters</a:t>
            </a:r>
          </a:p>
          <a:p>
            <a:r>
              <a:rPr lang="en-US" sz="2800" dirty="0">
                <a:latin typeface="Calibri" panose="020F0502020204030204" pitchFamily="34" charset="0"/>
                <a:cs typeface="Arial" panose="020B0604020202020204" pitchFamily="34" charset="0"/>
              </a:rPr>
              <a:t>Tidymodels -&gt; setup a workflow</a:t>
            </a:r>
          </a:p>
          <a:p>
            <a:endParaRPr lang="en-US" sz="2800" dirty="0">
              <a:latin typeface="Calibri" panose="020F0502020204030204" pitchFamily="34" charset="0"/>
              <a:cs typeface="Arial" panose="020B0604020202020204" pitchFamily="34" charset="0"/>
            </a:endParaRPr>
          </a:p>
          <a:p>
            <a:endParaRPr lang="en-CA" dirty="0"/>
          </a:p>
        </p:txBody>
      </p:sp>
      <p:sp>
        <p:nvSpPr>
          <p:cNvPr id="4" name="Slide Number Placeholder 3">
            <a:extLst>
              <a:ext uri="{FF2B5EF4-FFF2-40B4-BE49-F238E27FC236}">
                <a16:creationId xmlns:a16="http://schemas.microsoft.com/office/drawing/2014/main" id="{33C8F380-AC28-42ED-9434-21C64C87D304}"/>
              </a:ext>
            </a:extLst>
          </p:cNvPr>
          <p:cNvSpPr>
            <a:spLocks noGrp="1"/>
          </p:cNvSpPr>
          <p:nvPr>
            <p:ph type="sldNum" sz="quarter" idx="4"/>
          </p:nvPr>
        </p:nvSpPr>
        <p:spPr>
          <a:xfrm>
            <a:off x="10862726" y="6155267"/>
            <a:ext cx="871840" cy="365125"/>
          </a:xfrm>
        </p:spPr>
        <p:txBody>
          <a:bodyPr anchor="ctr">
            <a:normAutofit/>
          </a:bodyPr>
          <a:lstStyle/>
          <a:p>
            <a:pPr>
              <a:spcAft>
                <a:spcPts val="600"/>
              </a:spcAft>
            </a:pPr>
            <a:fld id="{E1497D35-93D5-5047-9160-8F9C97C9D015}" type="slidenum">
              <a:rPr lang="en-US" smtClean="0"/>
              <a:pPr>
                <a:spcAft>
                  <a:spcPts val="600"/>
                </a:spcAft>
              </a:pPr>
              <a:t>6</a:t>
            </a:fld>
            <a:endParaRPr lang="en-US"/>
          </a:p>
        </p:txBody>
      </p:sp>
    </p:spTree>
    <p:extLst>
      <p:ext uri="{BB962C8B-B14F-4D97-AF65-F5344CB8AC3E}">
        <p14:creationId xmlns:p14="http://schemas.microsoft.com/office/powerpoint/2010/main" val="105814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FD674D-22C3-4E85-87FF-DDB91E7BA97C}"/>
              </a:ext>
            </a:extLst>
          </p:cNvPr>
          <p:cNvSpPr>
            <a:spLocks noGrp="1"/>
          </p:cNvSpPr>
          <p:nvPr>
            <p:ph type="title"/>
          </p:nvPr>
        </p:nvSpPr>
        <p:spPr/>
        <p:txBody>
          <a:bodyPr/>
          <a:lstStyle/>
          <a:p>
            <a:r>
              <a:rPr lang="en-CA" dirty="0"/>
              <a:t>Model Approach Applied</a:t>
            </a:r>
          </a:p>
        </p:txBody>
      </p:sp>
      <p:sp>
        <p:nvSpPr>
          <p:cNvPr id="4" name="Content Placeholder 3">
            <a:extLst>
              <a:ext uri="{FF2B5EF4-FFF2-40B4-BE49-F238E27FC236}">
                <a16:creationId xmlns:a16="http://schemas.microsoft.com/office/drawing/2014/main" id="{BAD392E4-A89C-472D-B561-EE53AE317E8A}"/>
              </a:ext>
            </a:extLst>
          </p:cNvPr>
          <p:cNvSpPr>
            <a:spLocks noGrp="1"/>
          </p:cNvSpPr>
          <p:nvPr>
            <p:ph idx="1"/>
          </p:nvPr>
        </p:nvSpPr>
        <p:spPr>
          <a:xfrm>
            <a:off x="487296" y="1472184"/>
            <a:ext cx="2848571" cy="4212639"/>
          </a:xfrm>
        </p:spPr>
        <p:txBody>
          <a:bodyPr/>
          <a:lstStyle/>
          <a:p>
            <a:r>
              <a:rPr lang="en-US" sz="2400" dirty="0">
                <a:latin typeface="Calibri" panose="020F0502020204030204" pitchFamily="34" charset="0"/>
                <a:ea typeface="Calibri" panose="020F0502020204030204" pitchFamily="34" charset="0"/>
                <a:cs typeface="Arial" panose="020B0604020202020204" pitchFamily="34" charset="0"/>
              </a:rPr>
              <a:t>Using tidymodels we were able to setup our splits, define our model specification, setup a model workflow, and tune our hyperparameters.  </a:t>
            </a:r>
            <a:endParaRPr lang="en-CA" dirty="0"/>
          </a:p>
        </p:txBody>
      </p:sp>
      <p:sp>
        <p:nvSpPr>
          <p:cNvPr id="5" name="Slide Number Placeholder 4">
            <a:extLst>
              <a:ext uri="{FF2B5EF4-FFF2-40B4-BE49-F238E27FC236}">
                <a16:creationId xmlns:a16="http://schemas.microsoft.com/office/drawing/2014/main" id="{FEED8B57-C974-41F3-B576-B5A13D665C3D}"/>
              </a:ext>
            </a:extLst>
          </p:cNvPr>
          <p:cNvSpPr>
            <a:spLocks noGrp="1"/>
          </p:cNvSpPr>
          <p:nvPr>
            <p:ph type="sldNum" sz="quarter" idx="4"/>
          </p:nvPr>
        </p:nvSpPr>
        <p:spPr/>
        <p:txBody>
          <a:bodyPr/>
          <a:lstStyle/>
          <a:p>
            <a:fld id="{E9E0D846-2D6A-8643-B2BF-83884A821236}" type="slidenum">
              <a:rPr lang="en-US" smtClean="0"/>
              <a:pPr/>
              <a:t>7</a:t>
            </a:fld>
            <a:endParaRPr lang="en-US" dirty="0"/>
          </a:p>
        </p:txBody>
      </p:sp>
      <p:pic>
        <p:nvPicPr>
          <p:cNvPr id="7" name="Picture 6">
            <a:extLst>
              <a:ext uri="{FF2B5EF4-FFF2-40B4-BE49-F238E27FC236}">
                <a16:creationId xmlns:a16="http://schemas.microsoft.com/office/drawing/2014/main" id="{75DFC6E6-744A-4D1E-826A-257C55DC88C8}"/>
              </a:ext>
            </a:extLst>
          </p:cNvPr>
          <p:cNvPicPr>
            <a:picLocks noChangeAspect="1"/>
          </p:cNvPicPr>
          <p:nvPr/>
        </p:nvPicPr>
        <p:blipFill>
          <a:blip r:embed="rId2"/>
          <a:stretch>
            <a:fillRect/>
          </a:stretch>
        </p:blipFill>
        <p:spPr>
          <a:xfrm>
            <a:off x="8450075" y="593276"/>
            <a:ext cx="2848571" cy="6138782"/>
          </a:xfrm>
          <a:prstGeom prst="rect">
            <a:avLst/>
          </a:prstGeom>
        </p:spPr>
      </p:pic>
      <p:sp>
        <p:nvSpPr>
          <p:cNvPr id="8" name="TextBox 7">
            <a:extLst>
              <a:ext uri="{FF2B5EF4-FFF2-40B4-BE49-F238E27FC236}">
                <a16:creationId xmlns:a16="http://schemas.microsoft.com/office/drawing/2014/main" id="{F08A71FB-E852-45B6-8B77-FD3639D10812}"/>
              </a:ext>
            </a:extLst>
          </p:cNvPr>
          <p:cNvSpPr txBox="1"/>
          <p:nvPr/>
        </p:nvSpPr>
        <p:spPr>
          <a:xfrm>
            <a:off x="6333067" y="558007"/>
            <a:ext cx="2117008"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Calibri" panose="020F0502020204030204" pitchFamily="34" charset="0"/>
                <a:cs typeface="Calibri" panose="020F0502020204030204" pitchFamily="34" charset="0"/>
              </a:rPr>
              <a:t>Setting</a:t>
            </a:r>
            <a:r>
              <a:rPr lang="en-CA" dirty="0"/>
              <a:t> </a:t>
            </a:r>
            <a:r>
              <a:rPr lang="en-CA" dirty="0">
                <a:latin typeface="Calibri" panose="020F0502020204030204" pitchFamily="34" charset="0"/>
                <a:cs typeface="Calibri" panose="020F0502020204030204" pitchFamily="34" charset="0"/>
              </a:rPr>
              <a:t>up splits</a:t>
            </a:r>
          </a:p>
        </p:txBody>
      </p:sp>
      <p:sp>
        <p:nvSpPr>
          <p:cNvPr id="11" name="TextBox 10">
            <a:extLst>
              <a:ext uri="{FF2B5EF4-FFF2-40B4-BE49-F238E27FC236}">
                <a16:creationId xmlns:a16="http://schemas.microsoft.com/office/drawing/2014/main" id="{273CB57A-2209-4A08-AEC6-40A8C9098659}"/>
              </a:ext>
            </a:extLst>
          </p:cNvPr>
          <p:cNvSpPr txBox="1"/>
          <p:nvPr/>
        </p:nvSpPr>
        <p:spPr>
          <a:xfrm>
            <a:off x="5601504" y="1010135"/>
            <a:ext cx="2848571"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Calibri" panose="020F0502020204030204" pitchFamily="34" charset="0"/>
                <a:cs typeface="Calibri" panose="020F0502020204030204" pitchFamily="34" charset="0"/>
              </a:rPr>
              <a:t>Setting up model spec</a:t>
            </a:r>
            <a:endParaRPr lang="en-CA" dirty="0"/>
          </a:p>
        </p:txBody>
      </p:sp>
      <p:sp>
        <p:nvSpPr>
          <p:cNvPr id="12" name="TextBox 11">
            <a:extLst>
              <a:ext uri="{FF2B5EF4-FFF2-40B4-BE49-F238E27FC236}">
                <a16:creationId xmlns:a16="http://schemas.microsoft.com/office/drawing/2014/main" id="{AC2F175A-799B-4450-A166-5742A4152EE6}"/>
              </a:ext>
            </a:extLst>
          </p:cNvPr>
          <p:cNvSpPr txBox="1"/>
          <p:nvPr/>
        </p:nvSpPr>
        <p:spPr>
          <a:xfrm>
            <a:off x="5753904" y="1984379"/>
            <a:ext cx="2848571"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Calibri" panose="020F0502020204030204" pitchFamily="34" charset="0"/>
                <a:cs typeface="Calibri" panose="020F0502020204030204" pitchFamily="34" charset="0"/>
              </a:rPr>
              <a:t>Setup tuning grid</a:t>
            </a:r>
            <a:endParaRPr lang="en-CA" dirty="0"/>
          </a:p>
        </p:txBody>
      </p:sp>
      <p:sp>
        <p:nvSpPr>
          <p:cNvPr id="13" name="TextBox 12">
            <a:extLst>
              <a:ext uri="{FF2B5EF4-FFF2-40B4-BE49-F238E27FC236}">
                <a16:creationId xmlns:a16="http://schemas.microsoft.com/office/drawing/2014/main" id="{BAF28221-EE22-4D29-9AE0-B0B285456DFE}"/>
              </a:ext>
            </a:extLst>
          </p:cNvPr>
          <p:cNvSpPr txBox="1"/>
          <p:nvPr/>
        </p:nvSpPr>
        <p:spPr>
          <a:xfrm>
            <a:off x="5865685" y="3014642"/>
            <a:ext cx="2848571"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Calibri" panose="020F0502020204030204" pitchFamily="34" charset="0"/>
                <a:cs typeface="Calibri" panose="020F0502020204030204" pitchFamily="34" charset="0"/>
              </a:rPr>
              <a:t>Defining a workflow</a:t>
            </a:r>
            <a:endParaRPr lang="en-CA" dirty="0"/>
          </a:p>
        </p:txBody>
      </p:sp>
      <p:sp>
        <p:nvSpPr>
          <p:cNvPr id="14" name="TextBox 13">
            <a:extLst>
              <a:ext uri="{FF2B5EF4-FFF2-40B4-BE49-F238E27FC236}">
                <a16:creationId xmlns:a16="http://schemas.microsoft.com/office/drawing/2014/main" id="{4B0FCC99-BA9E-41F8-86D9-CEFCD17EE6D3}"/>
              </a:ext>
            </a:extLst>
          </p:cNvPr>
          <p:cNvSpPr txBox="1"/>
          <p:nvPr/>
        </p:nvSpPr>
        <p:spPr>
          <a:xfrm>
            <a:off x="5359400" y="3576194"/>
            <a:ext cx="3409429"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Calibri" panose="020F0502020204030204" pitchFamily="34" charset="0"/>
                <a:cs typeface="Calibri" panose="020F0502020204030204" pitchFamily="34" charset="0"/>
              </a:rPr>
              <a:t>Defining the cross validation</a:t>
            </a:r>
            <a:endParaRPr lang="en-CA" dirty="0"/>
          </a:p>
        </p:txBody>
      </p:sp>
      <p:sp>
        <p:nvSpPr>
          <p:cNvPr id="15" name="TextBox 14">
            <a:extLst>
              <a:ext uri="{FF2B5EF4-FFF2-40B4-BE49-F238E27FC236}">
                <a16:creationId xmlns:a16="http://schemas.microsoft.com/office/drawing/2014/main" id="{FF3CCFDE-D429-42B7-A318-914990E1E612}"/>
              </a:ext>
            </a:extLst>
          </p:cNvPr>
          <p:cNvSpPr txBox="1"/>
          <p:nvPr/>
        </p:nvSpPr>
        <p:spPr>
          <a:xfrm>
            <a:off x="5200023" y="4467701"/>
            <a:ext cx="3409429"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Calibri" panose="020F0502020204030204" pitchFamily="34" charset="0"/>
                <a:cs typeface="Calibri" panose="020F0502020204030204" pitchFamily="34" charset="0"/>
              </a:rPr>
              <a:t>Tuning our hyperparameters</a:t>
            </a:r>
            <a:endParaRPr lang="en-CA" dirty="0"/>
          </a:p>
        </p:txBody>
      </p:sp>
      <p:sp>
        <p:nvSpPr>
          <p:cNvPr id="16" name="TextBox 15">
            <a:extLst>
              <a:ext uri="{FF2B5EF4-FFF2-40B4-BE49-F238E27FC236}">
                <a16:creationId xmlns:a16="http://schemas.microsoft.com/office/drawing/2014/main" id="{B6491093-B68D-491F-A9B7-288356C3CAB3}"/>
              </a:ext>
            </a:extLst>
          </p:cNvPr>
          <p:cNvSpPr txBox="1"/>
          <p:nvPr/>
        </p:nvSpPr>
        <p:spPr>
          <a:xfrm>
            <a:off x="3166533" y="5359149"/>
            <a:ext cx="5363231"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Calibri" panose="020F0502020204030204" pitchFamily="34" charset="0"/>
                <a:cs typeface="Calibri" panose="020F0502020204030204" pitchFamily="34" charset="0"/>
              </a:rPr>
              <a:t>Selecting our best combination of hyperparameters</a:t>
            </a:r>
            <a:endParaRPr lang="en-CA" dirty="0"/>
          </a:p>
        </p:txBody>
      </p:sp>
      <p:sp>
        <p:nvSpPr>
          <p:cNvPr id="17" name="TextBox 16">
            <a:extLst>
              <a:ext uri="{FF2B5EF4-FFF2-40B4-BE49-F238E27FC236}">
                <a16:creationId xmlns:a16="http://schemas.microsoft.com/office/drawing/2014/main" id="{BD4221F3-204D-41DA-89B6-7815D8A3BA82}"/>
              </a:ext>
            </a:extLst>
          </p:cNvPr>
          <p:cNvSpPr txBox="1"/>
          <p:nvPr/>
        </p:nvSpPr>
        <p:spPr>
          <a:xfrm>
            <a:off x="5789768" y="5817880"/>
            <a:ext cx="2699152"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Calibri" panose="020F0502020204030204" pitchFamily="34" charset="0"/>
                <a:cs typeface="Calibri" panose="020F0502020204030204" pitchFamily="34" charset="0"/>
              </a:rPr>
              <a:t>Finalizing the workflow</a:t>
            </a:r>
            <a:endParaRPr lang="en-CA" dirty="0"/>
          </a:p>
        </p:txBody>
      </p:sp>
      <p:sp>
        <p:nvSpPr>
          <p:cNvPr id="18" name="TextBox 17">
            <a:extLst>
              <a:ext uri="{FF2B5EF4-FFF2-40B4-BE49-F238E27FC236}">
                <a16:creationId xmlns:a16="http://schemas.microsoft.com/office/drawing/2014/main" id="{4D72137D-1E79-432A-8ADE-3E323D217592}"/>
              </a:ext>
            </a:extLst>
          </p:cNvPr>
          <p:cNvSpPr txBox="1"/>
          <p:nvPr/>
        </p:nvSpPr>
        <p:spPr>
          <a:xfrm>
            <a:off x="4741675" y="6335726"/>
            <a:ext cx="3708400" cy="36933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Calibri" panose="020F0502020204030204" pitchFamily="34" charset="0"/>
                <a:cs typeface="Calibri" panose="020F0502020204030204" pitchFamily="34" charset="0"/>
              </a:rPr>
              <a:t>Appling our model to the test data</a:t>
            </a:r>
            <a:endParaRPr lang="en-CA" dirty="0"/>
          </a:p>
        </p:txBody>
      </p:sp>
    </p:spTree>
    <p:extLst>
      <p:ext uri="{BB962C8B-B14F-4D97-AF65-F5344CB8AC3E}">
        <p14:creationId xmlns:p14="http://schemas.microsoft.com/office/powerpoint/2010/main" val="366704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ACB3BD-87C9-45A4-8C95-DDE4210CAE37}"/>
              </a:ext>
            </a:extLst>
          </p:cNvPr>
          <p:cNvSpPr>
            <a:spLocks noGrp="1"/>
          </p:cNvSpPr>
          <p:nvPr>
            <p:ph type="title"/>
          </p:nvPr>
        </p:nvSpPr>
        <p:spPr>
          <a:xfrm>
            <a:off x="487297" y="392415"/>
            <a:ext cx="11256825" cy="1069848"/>
          </a:xfrm>
        </p:spPr>
        <p:txBody>
          <a:bodyPr anchor="t">
            <a:normAutofit/>
          </a:bodyPr>
          <a:lstStyle/>
          <a:p>
            <a:r>
              <a:rPr lang="en-CA" dirty="0"/>
              <a:t>Results</a:t>
            </a:r>
          </a:p>
        </p:txBody>
      </p:sp>
      <p:pic>
        <p:nvPicPr>
          <p:cNvPr id="6" name="Picture Placeholder 5">
            <a:extLst>
              <a:ext uri="{FF2B5EF4-FFF2-40B4-BE49-F238E27FC236}">
                <a16:creationId xmlns:a16="http://schemas.microsoft.com/office/drawing/2014/main" id="{4B8FC9E8-F246-465D-9009-770DBC4D6325}"/>
              </a:ext>
            </a:extLst>
          </p:cNvPr>
          <p:cNvPicPr>
            <a:picLocks noGrp="1"/>
          </p:cNvPicPr>
          <p:nvPr>
            <p:ph idx="1"/>
          </p:nvPr>
        </p:nvPicPr>
        <p:blipFill>
          <a:blip r:embed="rId2"/>
          <a:stretch>
            <a:fillRect/>
          </a:stretch>
        </p:blipFill>
        <p:spPr>
          <a:xfrm>
            <a:off x="7025349" y="1462263"/>
            <a:ext cx="5034266" cy="3249736"/>
          </a:xfrm>
          <a:prstGeom prst="rect">
            <a:avLst/>
          </a:prstGeom>
          <a:noFill/>
        </p:spPr>
      </p:pic>
      <p:sp>
        <p:nvSpPr>
          <p:cNvPr id="5" name="Slide Number Placeholder 4">
            <a:extLst>
              <a:ext uri="{FF2B5EF4-FFF2-40B4-BE49-F238E27FC236}">
                <a16:creationId xmlns:a16="http://schemas.microsoft.com/office/drawing/2014/main" id="{7B5C7CC9-4A45-4DA9-BA92-49309E379077}"/>
              </a:ext>
            </a:extLst>
          </p:cNvPr>
          <p:cNvSpPr>
            <a:spLocks noGrp="1"/>
          </p:cNvSpPr>
          <p:nvPr>
            <p:ph type="sldNum" sz="quarter" idx="4"/>
          </p:nvPr>
        </p:nvSpPr>
        <p:spPr>
          <a:xfrm>
            <a:off x="10834511" y="6155268"/>
            <a:ext cx="900054" cy="365125"/>
          </a:xfrm>
        </p:spPr>
        <p:txBody>
          <a:bodyPr anchor="ctr">
            <a:normAutofit/>
          </a:bodyPr>
          <a:lstStyle/>
          <a:p>
            <a:pPr>
              <a:spcAft>
                <a:spcPts val="600"/>
              </a:spcAft>
            </a:pPr>
            <a:fld id="{E9E0D846-2D6A-8643-B2BF-83884A821236}" type="slidenum">
              <a:rPr lang="en-US" smtClean="0"/>
              <a:pPr>
                <a:spcAft>
                  <a:spcPts val="600"/>
                </a:spcAft>
              </a:pPr>
              <a:t>8</a:t>
            </a:fld>
            <a:endParaRPr lang="en-US"/>
          </a:p>
        </p:txBody>
      </p:sp>
      <p:pic>
        <p:nvPicPr>
          <p:cNvPr id="7" name="Picture 6">
            <a:extLst>
              <a:ext uri="{FF2B5EF4-FFF2-40B4-BE49-F238E27FC236}">
                <a16:creationId xmlns:a16="http://schemas.microsoft.com/office/drawing/2014/main" id="{A3E4E9D0-DFCD-4B0A-87E6-2A41755541DC}"/>
              </a:ext>
            </a:extLst>
          </p:cNvPr>
          <p:cNvPicPr/>
          <p:nvPr/>
        </p:nvPicPr>
        <p:blipFill>
          <a:blip r:embed="rId3"/>
          <a:stretch>
            <a:fillRect/>
          </a:stretch>
        </p:blipFill>
        <p:spPr>
          <a:xfrm>
            <a:off x="1865763" y="4805289"/>
            <a:ext cx="2132330" cy="895350"/>
          </a:xfrm>
          <a:prstGeom prst="rect">
            <a:avLst/>
          </a:prstGeom>
        </p:spPr>
      </p:pic>
      <p:sp>
        <p:nvSpPr>
          <p:cNvPr id="9" name="TextBox 8">
            <a:extLst>
              <a:ext uri="{FF2B5EF4-FFF2-40B4-BE49-F238E27FC236}">
                <a16:creationId xmlns:a16="http://schemas.microsoft.com/office/drawing/2014/main" id="{F852F50A-829D-4E9D-817B-C420DF3B42BF}"/>
              </a:ext>
            </a:extLst>
          </p:cNvPr>
          <p:cNvSpPr txBox="1"/>
          <p:nvPr/>
        </p:nvSpPr>
        <p:spPr>
          <a:xfrm>
            <a:off x="243877" y="1462263"/>
            <a:ext cx="6092686" cy="2113143"/>
          </a:xfrm>
          <a:prstGeom prst="rect">
            <a:avLst/>
          </a:prstGeom>
          <a:noFill/>
        </p:spPr>
        <p:txBody>
          <a:bodyPr wrap="square">
            <a:spAutoFit/>
          </a:bodyPr>
          <a:lstStyle/>
          <a:p>
            <a:pPr marL="285750" indent="-285750">
              <a:lnSpc>
                <a:spcPct val="115000"/>
              </a:lnSpc>
              <a:spcAft>
                <a:spcPts val="10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Arial" panose="020B0604020202020204" pitchFamily="34" charset="0"/>
              </a:rPr>
              <a:t>W</a:t>
            </a:r>
            <a:r>
              <a:rPr lang="en-US" sz="1800" dirty="0">
                <a:effectLst/>
                <a:latin typeface="Calibri" panose="020F0502020204030204" pitchFamily="34" charset="0"/>
                <a:ea typeface="Calibri" panose="020F0502020204030204" pitchFamily="34" charset="0"/>
                <a:cs typeface="Arial" panose="020B0604020202020204" pitchFamily="34" charset="0"/>
              </a:rPr>
              <a:t>e were able to achieve a model ROC_AUC of 84.42% and an accuracy of 82.63%. </a:t>
            </a:r>
          </a:p>
          <a:p>
            <a:pPr marL="285750" indent="-285750">
              <a:lnSpc>
                <a:spcPct val="115000"/>
              </a:lnSpc>
              <a:spcAft>
                <a:spcPts val="10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Arial" panose="020B0604020202020204" pitchFamily="34" charset="0"/>
              </a:rPr>
              <a:t>Compared to another paper attempting to solve the same research problem, we significantly out preformed the other paper. </a:t>
            </a:r>
            <a:r>
              <a:rPr lang="en-US" sz="1800" dirty="0">
                <a:effectLst/>
                <a:latin typeface="Calibri" panose="020F0502020204030204" pitchFamily="34" charset="0"/>
                <a:ea typeface="Calibri" panose="020F0502020204030204" pitchFamily="34" charset="0"/>
                <a:cs typeface="Arial" panose="020B0604020202020204" pitchFamily="34" charset="0"/>
              </a:rPr>
              <a:t>69.85% accuracy with the Naïve Bayes Classifier vs. 82.63% with our model.</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AFF201BA-4509-4466-8272-A4B29ECAE0ED}"/>
              </a:ext>
            </a:extLst>
          </p:cNvPr>
          <p:cNvPicPr>
            <a:picLocks noChangeAspect="1"/>
          </p:cNvPicPr>
          <p:nvPr/>
        </p:nvPicPr>
        <p:blipFill>
          <a:blip r:embed="rId4"/>
          <a:stretch>
            <a:fillRect/>
          </a:stretch>
        </p:blipFill>
        <p:spPr>
          <a:xfrm>
            <a:off x="4965872" y="4805289"/>
            <a:ext cx="7009648" cy="895350"/>
          </a:xfrm>
          <a:prstGeom prst="rect">
            <a:avLst/>
          </a:prstGeom>
        </p:spPr>
      </p:pic>
    </p:spTree>
    <p:extLst>
      <p:ext uri="{BB962C8B-B14F-4D97-AF65-F5344CB8AC3E}">
        <p14:creationId xmlns:p14="http://schemas.microsoft.com/office/powerpoint/2010/main" val="398578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5369-226C-47A3-B928-28FDC7CAE1FB}"/>
              </a:ext>
            </a:extLst>
          </p:cNvPr>
          <p:cNvSpPr>
            <a:spLocks noGrp="1"/>
          </p:cNvSpPr>
          <p:nvPr>
            <p:ph type="title"/>
          </p:nvPr>
        </p:nvSpPr>
        <p:spPr/>
        <p:txBody>
          <a:bodyPr/>
          <a:lstStyle/>
          <a:p>
            <a:r>
              <a:rPr lang="en-CA" dirty="0"/>
              <a:t>Further Exploration of the Results</a:t>
            </a:r>
          </a:p>
        </p:txBody>
      </p:sp>
      <p:sp>
        <p:nvSpPr>
          <p:cNvPr id="3" name="Content Placeholder 2">
            <a:extLst>
              <a:ext uri="{FF2B5EF4-FFF2-40B4-BE49-F238E27FC236}">
                <a16:creationId xmlns:a16="http://schemas.microsoft.com/office/drawing/2014/main" id="{D692A1D8-E166-46D3-9DC3-FF307C8A33B2}"/>
              </a:ext>
            </a:extLst>
          </p:cNvPr>
          <p:cNvSpPr>
            <a:spLocks noGrp="1"/>
          </p:cNvSpPr>
          <p:nvPr>
            <p:ph idx="1"/>
          </p:nvPr>
        </p:nvSpPr>
        <p:spPr>
          <a:xfrm>
            <a:off x="487297" y="1322680"/>
            <a:ext cx="6235236" cy="4212639"/>
          </a:xfrm>
        </p:spPr>
        <p:txBody>
          <a:bodyPr/>
          <a:lstStyle/>
          <a:p>
            <a:r>
              <a:rPr lang="en-CA" dirty="0">
                <a:latin typeface="Calibri" panose="020F0502020204030204" pitchFamily="34" charset="0"/>
                <a:cs typeface="Calibri" panose="020F0502020204030204" pitchFamily="34" charset="0"/>
              </a:rPr>
              <a:t>We can examine the hyperparameter values tried during the tuning process and gain an understanding of how the hyperparameter values affected the various outcomes. </a:t>
            </a:r>
            <a:br>
              <a:rPr lang="en-CA" dirty="0">
                <a:latin typeface="Calibri" panose="020F0502020204030204" pitchFamily="34" charset="0"/>
                <a:cs typeface="Calibri" panose="020F0502020204030204" pitchFamily="34" charset="0"/>
              </a:rPr>
            </a:br>
            <a:endParaRPr lang="en-CA" dirty="0">
              <a:latin typeface="Calibri" panose="020F0502020204030204" pitchFamily="34" charset="0"/>
              <a:cs typeface="Calibri" panose="020F0502020204030204" pitchFamily="34" charset="0"/>
            </a:endParaRPr>
          </a:p>
          <a:p>
            <a:r>
              <a:rPr lang="en-CA" dirty="0">
                <a:latin typeface="Calibri" panose="020F0502020204030204" pitchFamily="34" charset="0"/>
                <a:cs typeface="Calibri" panose="020F0502020204030204" pitchFamily="34" charset="0"/>
              </a:rPr>
              <a:t>We can also look at a Variable Importance Plot to gain an understanding of which predictor variables contributed the most to our model.</a:t>
            </a:r>
          </a:p>
          <a:p>
            <a:endParaRPr lang="en-CA"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9C2DDB5-84B0-4654-B7E3-56D3BB7FDD9B}"/>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6" name="Picture 5">
            <a:extLst>
              <a:ext uri="{FF2B5EF4-FFF2-40B4-BE49-F238E27FC236}">
                <a16:creationId xmlns:a16="http://schemas.microsoft.com/office/drawing/2014/main" id="{C9079AA1-D7A7-4FD1-8818-6CA232965383}"/>
              </a:ext>
            </a:extLst>
          </p:cNvPr>
          <p:cNvPicPr>
            <a:picLocks noChangeAspect="1"/>
          </p:cNvPicPr>
          <p:nvPr/>
        </p:nvPicPr>
        <p:blipFill>
          <a:blip r:embed="rId2"/>
          <a:stretch>
            <a:fillRect/>
          </a:stretch>
        </p:blipFill>
        <p:spPr>
          <a:xfrm>
            <a:off x="6984998" y="1113847"/>
            <a:ext cx="4399865" cy="2694918"/>
          </a:xfrm>
          <a:prstGeom prst="rect">
            <a:avLst/>
          </a:prstGeom>
        </p:spPr>
      </p:pic>
      <p:pic>
        <p:nvPicPr>
          <p:cNvPr id="8" name="Picture 7">
            <a:extLst>
              <a:ext uri="{FF2B5EF4-FFF2-40B4-BE49-F238E27FC236}">
                <a16:creationId xmlns:a16="http://schemas.microsoft.com/office/drawing/2014/main" id="{7CF421FD-D158-41F2-9A54-8E4F085E2E65}"/>
              </a:ext>
            </a:extLst>
          </p:cNvPr>
          <p:cNvPicPr>
            <a:picLocks noChangeAspect="1"/>
          </p:cNvPicPr>
          <p:nvPr/>
        </p:nvPicPr>
        <p:blipFill>
          <a:blip r:embed="rId3"/>
          <a:stretch>
            <a:fillRect/>
          </a:stretch>
        </p:blipFill>
        <p:spPr>
          <a:xfrm>
            <a:off x="6807198" y="4159452"/>
            <a:ext cx="4392985" cy="2698548"/>
          </a:xfrm>
          <a:prstGeom prst="rect">
            <a:avLst/>
          </a:prstGeom>
        </p:spPr>
      </p:pic>
    </p:spTree>
    <p:extLst>
      <p:ext uri="{BB962C8B-B14F-4D97-AF65-F5344CB8AC3E}">
        <p14:creationId xmlns:p14="http://schemas.microsoft.com/office/powerpoint/2010/main" val="2729382877"/>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Ryers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76CA5EAD-D20D-458B-9D20-5FEC1FD4DCB7}" vid="{E43FE319-3D2D-4DD3-88E2-614B979091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16x9-BrandDesign2</Template>
  <TotalTime>0</TotalTime>
  <Words>1669</Words>
  <Application>Microsoft Office PowerPoint</Application>
  <PresentationFormat>Custom</PresentationFormat>
  <Paragraphs>106</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CMR17</vt:lpstr>
      <vt:lpstr>Consolas</vt:lpstr>
      <vt:lpstr>Georgia</vt:lpstr>
      <vt:lpstr>Times New Roman</vt:lpstr>
      <vt:lpstr>RyersonUniversity_MasterTemplate v1</vt:lpstr>
      <vt:lpstr>CIND820 Final Project  Predicting Popularity of Open Datasets</vt:lpstr>
      <vt:lpstr>Introduction &amp; Problem Statement</vt:lpstr>
      <vt:lpstr>Dataset</vt:lpstr>
      <vt:lpstr>Dataset Loading</vt:lpstr>
      <vt:lpstr>Data manipulation </vt:lpstr>
      <vt:lpstr>Models Approach</vt:lpstr>
      <vt:lpstr>Model Approach Applied</vt:lpstr>
      <vt:lpstr>Results</vt:lpstr>
      <vt:lpstr>Further Exploration of the Results</vt:lpstr>
      <vt:lpstr>Conclusions</vt:lpstr>
      <vt:lpstr>Putting our model in production</vt:lpstr>
      <vt:lpstr>PowerPoint Presentation</vt:lpstr>
      <vt:lpstr>Really enjoyed the program!</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2017-11-21T17:24:59Z</dcterms:created>
  <dcterms:modified xsi:type="dcterms:W3CDTF">2021-04-04T16:53:32Z</dcterms:modified>
</cp:coreProperties>
</file>